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8"/>
  </p:notesMasterIdLst>
  <p:sldIdLst>
    <p:sldId id="292" r:id="rId3"/>
    <p:sldId id="313" r:id="rId4"/>
    <p:sldId id="286" r:id="rId5"/>
    <p:sldId id="307" r:id="rId6"/>
    <p:sldId id="287" r:id="rId7"/>
    <p:sldId id="271" r:id="rId8"/>
    <p:sldId id="290" r:id="rId9"/>
    <p:sldId id="289" r:id="rId10"/>
    <p:sldId id="291" r:id="rId11"/>
    <p:sldId id="294" r:id="rId12"/>
    <p:sldId id="302" r:id="rId13"/>
    <p:sldId id="303" r:id="rId14"/>
    <p:sldId id="304" r:id="rId15"/>
    <p:sldId id="299" r:id="rId16"/>
    <p:sldId id="272" r:id="rId17"/>
    <p:sldId id="312" r:id="rId18"/>
    <p:sldId id="273" r:id="rId19"/>
    <p:sldId id="295" r:id="rId20"/>
    <p:sldId id="308" r:id="rId21"/>
    <p:sldId id="310" r:id="rId22"/>
    <p:sldId id="311" r:id="rId23"/>
    <p:sldId id="309" r:id="rId24"/>
    <p:sldId id="306" r:id="rId25"/>
    <p:sldId id="301" r:id="rId26"/>
    <p:sldId id="293"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079A2F3F-0FD2-4E76-812B-5CC62E09D600}">
          <p14:sldIdLst>
            <p14:sldId id="292"/>
            <p14:sldId id="313"/>
            <p14:sldId id="286"/>
            <p14:sldId id="307"/>
            <p14:sldId id="287"/>
            <p14:sldId id="271"/>
            <p14:sldId id="290"/>
            <p14:sldId id="289"/>
            <p14:sldId id="291"/>
            <p14:sldId id="294"/>
            <p14:sldId id="302"/>
            <p14:sldId id="303"/>
            <p14:sldId id="304"/>
            <p14:sldId id="299"/>
            <p14:sldId id="272"/>
            <p14:sldId id="312"/>
            <p14:sldId id="273"/>
            <p14:sldId id="295"/>
            <p14:sldId id="308"/>
            <p14:sldId id="310"/>
            <p14:sldId id="311"/>
            <p14:sldId id="309"/>
            <p14:sldId id="306"/>
            <p14:sldId id="301"/>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FF"/>
    <a:srgbClr val="D0E600"/>
    <a:srgbClr val="788500"/>
    <a:srgbClr val="0073D4"/>
    <a:srgbClr val="003C71"/>
    <a:srgbClr val="FFDD42"/>
    <a:srgbClr val="958022"/>
    <a:srgbClr val="FF4400"/>
    <a:srgbClr val="9E2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73455" autoAdjust="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CE64A34-91C8-4FD8-A5DE-B167412C2F22}" type="datetimeFigureOut">
              <a:rPr lang="en-US" smtClean="0"/>
              <a:t>9/6/2018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8F1D1A0-1B1E-4AF3-8776-D184071874B4}" type="slidenum">
              <a:rPr lang="en-US" smtClean="0"/>
              <a:t>‹#›</a:t>
            </a:fld>
            <a:endParaRPr lang="en-US"/>
          </a:p>
        </p:txBody>
      </p:sp>
    </p:spTree>
    <p:extLst>
      <p:ext uri="{BB962C8B-B14F-4D97-AF65-F5344CB8AC3E}">
        <p14:creationId xmlns:p14="http://schemas.microsoft.com/office/powerpoint/2010/main" val="259541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701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CONTROL DOMAIN</a:t>
            </a:r>
            <a:br>
              <a:rPr lang="en-US" b="1" dirty="0"/>
            </a:br>
            <a:r>
              <a:rPr lang="en-US" dirty="0"/>
              <a:t>The </a:t>
            </a:r>
            <a:r>
              <a:rPr lang="en-US" i="1" dirty="0"/>
              <a:t>control domain </a:t>
            </a:r>
            <a:r>
              <a:rPr lang="en-US" dirty="0"/>
              <a:t>represents the collection of functions that are performed by industrial control systems. The core of these functions comprises fine-grained closed-loops, reading data from sensors (“sense” in the figure), applying rules and logic, and exercising control over the</a:t>
            </a:r>
            <a:r>
              <a:rPr lang="en-US" dirty="0" smtClean="0"/>
              <a:t> </a:t>
            </a:r>
            <a:r>
              <a:rPr lang="en-US" dirty="0"/>
              <a:t>physical system through actuators (“actuation”).1 Both accuracy and resolution in timing is usually critical. Components or systems implementing these functions (functional components) are usually deployed in proximity to the physical systems they control, and may therefore be geographically distributed. They may not be easily accessible physically by maintenance personnel, and physical security of these systems may require special consideration.</a:t>
            </a:r>
            <a:br>
              <a:rPr lang="en-US" dirty="0"/>
            </a:br>
            <a:endParaRPr lang="en-US" dirty="0"/>
          </a:p>
          <a:p>
            <a:pPr defTabSz="931774">
              <a:defRPr/>
            </a:pPr>
            <a:r>
              <a:rPr lang="en-US" dirty="0"/>
              <a:t>Implementation of the Control Domain also include the protocols the sensors use to communication as well as PLC and Fieldbuses that coordinate the Control level actions.</a:t>
            </a:r>
            <a:r>
              <a:rPr lang="en-US" dirty="0" smtClean="0"/>
              <a:t/>
            </a:r>
            <a:br>
              <a:rPr lang="en-US" dirty="0" smtClean="0"/>
            </a:br>
            <a:endParaRPr lang="en-US" dirty="0" smtClean="0"/>
          </a:p>
          <a:p>
            <a:pPr defTabSz="931774">
              <a:defRPr/>
            </a:pPr>
            <a:r>
              <a:rPr lang="en-US" dirty="0"/>
              <a:t>The control domain comprises a set of common functions, as depicted in Figure 6-2.2 Their implementation may be at various levels of complexity and sophistication depending on the systems, and, in a given system, some components may not exist at all. We describe each in turn.</a:t>
            </a:r>
            <a:br>
              <a:rPr lang="en-US" dirty="0"/>
            </a:br>
            <a:endParaRPr lang="en-US" dirty="0"/>
          </a:p>
          <a:p>
            <a:pPr defTabSz="931774">
              <a:defRPr/>
            </a:pPr>
            <a:r>
              <a:rPr lang="en-US" b="1" i="1" dirty="0"/>
              <a:t>Sensing</a:t>
            </a:r>
            <a:r>
              <a:rPr lang="en-US" i="1" dirty="0"/>
              <a:t> </a:t>
            </a:r>
            <a:r>
              <a:rPr lang="en-US" dirty="0"/>
              <a:t>is the function that reads sensor data from sensors. Its implementation spans hardware, firmware, device drivers and software elements. Note that </a:t>
            </a:r>
            <a:r>
              <a:rPr lang="en-US" i="1" dirty="0"/>
              <a:t>active sensing </a:t>
            </a:r>
            <a:r>
              <a:rPr lang="en-US" dirty="0"/>
              <a:t>recursively, requires</a:t>
            </a:r>
            <a:br>
              <a:rPr lang="en-US" dirty="0"/>
            </a:br>
            <a:r>
              <a:rPr lang="en-US" dirty="0"/>
              <a:t>control and actuation, and may therefore have a more complex linkage to the rest of the control system, for example, an attention element to tell the sensor what is needed.</a:t>
            </a:r>
            <a:br>
              <a:rPr lang="en-US" dirty="0"/>
            </a:br>
            <a:endParaRPr lang="en-US" dirty="0"/>
          </a:p>
          <a:p>
            <a:pPr defTabSz="931774">
              <a:defRPr/>
            </a:pPr>
            <a:r>
              <a:rPr lang="en-US" b="1" i="1" dirty="0"/>
              <a:t>Actuation</a:t>
            </a:r>
            <a:r>
              <a:rPr lang="en-US" i="1" dirty="0"/>
              <a:t> </a:t>
            </a:r>
            <a:r>
              <a:rPr lang="en-US" dirty="0"/>
              <a:t>is the function that writes data and control signals to an actuator to enact the actuation. Its implementation spans hardware, firmware, device drivers and software elements.</a:t>
            </a:r>
            <a:endParaRPr lang="en-US" dirty="0" smtClean="0"/>
          </a:p>
          <a:p>
            <a:pPr defTabSz="931774">
              <a:defRPr/>
            </a:pPr>
            <a:endParaRPr lang="en-US" dirty="0" smtClean="0"/>
          </a:p>
          <a:p>
            <a:pPr defTabSz="931774">
              <a:defRPr/>
            </a:pPr>
            <a:r>
              <a:rPr lang="en-US" b="1" i="1" dirty="0"/>
              <a:t>Entity abstraction</a:t>
            </a:r>
            <a:r>
              <a:rPr lang="en-US" i="1" dirty="0"/>
              <a:t>, through a virtual entity representation, provides </a:t>
            </a:r>
            <a:r>
              <a:rPr lang="en-US" dirty="0"/>
              <a:t>an abstraction of scores of sensors and actuators, peer controllers and systems in the next higher tiers, and expresses</a:t>
            </a:r>
            <a:br>
              <a:rPr lang="en-US" dirty="0"/>
            </a:br>
            <a:r>
              <a:rPr lang="en-US" dirty="0"/>
              <a:t>relationships between them. This serves as the context in which sensor data can be understood, actuation is enacted and the interaction with other entities is carried out. Generally, this includes</a:t>
            </a:r>
            <a:br>
              <a:rPr lang="en-US" dirty="0"/>
            </a:br>
            <a:r>
              <a:rPr lang="en-US" dirty="0"/>
              <a:t>the semantics of the terms used within the representations or messages passed between system elements.</a:t>
            </a:r>
            <a:r>
              <a:rPr lang="en-US" dirty="0" smtClean="0"/>
              <a:t> </a:t>
            </a:r>
          </a:p>
          <a:p>
            <a:pPr defTabSz="931774">
              <a:defRPr/>
            </a:pPr>
            <a:endParaRPr lang="en-US" dirty="0" smtClean="0"/>
          </a:p>
          <a:p>
            <a:pPr defTabSz="931774">
              <a:defRPr/>
            </a:pPr>
            <a:r>
              <a:rPr lang="en-US" b="1" i="1" dirty="0"/>
              <a:t>Modeling</a:t>
            </a:r>
            <a:r>
              <a:rPr lang="en-US" i="1" dirty="0"/>
              <a:t> </a:t>
            </a:r>
            <a:r>
              <a:rPr lang="en-US" dirty="0"/>
              <a:t>deals with understanding the states, conditions and behaviors of the systems under control and those of peer systems by interpreting and correlating data gathered from sensors</a:t>
            </a:r>
            <a:br>
              <a:rPr lang="en-US" dirty="0"/>
            </a:br>
            <a:r>
              <a:rPr lang="en-US" dirty="0"/>
              <a:t>and peer systems. The complexity and sophistication of modeling of the system under control varies greatly. It may range from straightforward models (such as a simple interpretation of a</a:t>
            </a:r>
            <a:br>
              <a:rPr lang="en-US" dirty="0"/>
            </a:br>
            <a:r>
              <a:rPr lang="en-US" dirty="0"/>
              <a:t>time series of the temperature of a boiler), to moderately complex (a prebuilt physical model of an aircraft engine), to very complex and elastic (models built with artificial intelligence possessing</a:t>
            </a:r>
            <a:br>
              <a:rPr lang="en-US" dirty="0"/>
            </a:br>
            <a:r>
              <a:rPr lang="en-US" dirty="0"/>
              <a:t>learning and cognitive capabilities). These modeling capabilities, sometime referred to as edge analytics, are generally required to be evaluated locally in control systems for real-time</a:t>
            </a:r>
            <a:br>
              <a:rPr lang="en-US" dirty="0"/>
            </a:br>
            <a:r>
              <a:rPr lang="en-US" dirty="0"/>
              <a:t>applications. Edge analytics are also needed in use cases where it is not economical or practical to send a large amount of raw sensor data to remote systems to be analyzed even without a </a:t>
            </a:r>
            <a:r>
              <a:rPr lang="en-US" dirty="0" err="1"/>
              <a:t>realtime</a:t>
            </a:r>
            <a:r>
              <a:rPr lang="en-US" dirty="0"/>
              <a:t> requirement.</a:t>
            </a:r>
          </a:p>
          <a:p>
            <a:pPr defTabSz="931774">
              <a:defRPr/>
            </a:pPr>
            <a:r>
              <a:rPr lang="en-US" dirty="0"/>
              <a:t/>
            </a:r>
            <a:br>
              <a:rPr lang="en-US" dirty="0"/>
            </a:br>
            <a:r>
              <a:rPr lang="en-US" dirty="0"/>
              <a:t>A data abstraction sub-function of modeling may be needed for cleansing, filtering, de-duplicating, transforming, normalizing, ignoring, augmenting, mapping and possibly persisting</a:t>
            </a:r>
            <a:br>
              <a:rPr lang="en-US" dirty="0"/>
            </a:br>
            <a:r>
              <a:rPr lang="en-US" dirty="0"/>
              <a:t>data before the data are ready for analysis by the models or destroyed.</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defTabSz="931774">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r>
              <a:rPr lang="en-US" dirty="0" smtClean="0">
                <a:latin typeface="Calibri" panose="020F0502020204030204" pitchFamily="34" charset="0"/>
              </a:rPr>
              <a:t>Industrial Control Systems (ICSs) have been widely deployed to enable industrial automation across industrial sectors.</a:t>
            </a:r>
            <a:r>
              <a:rPr lang="en-US" sz="800" dirty="0">
                <a:latin typeface="Calibri" panose="020F0502020204030204" pitchFamily="34" charset="0"/>
              </a:rPr>
              <a:t>1  </a:t>
            </a:r>
            <a:r>
              <a:rPr lang="en-US" dirty="0" smtClean="0">
                <a:latin typeface="Calibri" panose="020F0502020204030204" pitchFamily="34" charset="0"/>
              </a:rPr>
              <a:t>As we bring these automated control systems online with broader</a:t>
            </a:r>
            <a:br>
              <a:rPr lang="en-US" dirty="0" smtClean="0">
                <a:latin typeface="Calibri" panose="020F0502020204030204" pitchFamily="34" charset="0"/>
              </a:rPr>
            </a:br>
            <a:r>
              <a:rPr lang="en-US" dirty="0" smtClean="0">
                <a:latin typeface="Calibri" panose="020F0502020204030204" pitchFamily="34" charset="0"/>
              </a:rPr>
              <a:t>systems in the Industrial Internet effort, control remains a central and essential concept of</a:t>
            </a:r>
            <a:br>
              <a:rPr lang="en-US" dirty="0" smtClean="0">
                <a:latin typeface="Calibri" panose="020F0502020204030204" pitchFamily="34" charset="0"/>
              </a:rPr>
            </a:br>
            <a:r>
              <a:rPr lang="en-US" dirty="0" smtClean="0">
                <a:latin typeface="Calibri" panose="020F0502020204030204" pitchFamily="34" charset="0"/>
              </a:rPr>
              <a:t>industrial systems. Control, in this context, is the process of automatically exercising effects on</a:t>
            </a:r>
            <a:br>
              <a:rPr lang="en-US" dirty="0" smtClean="0">
                <a:latin typeface="Calibri" panose="020F0502020204030204" pitchFamily="34" charset="0"/>
              </a:rPr>
            </a:br>
            <a:r>
              <a:rPr lang="en-US" dirty="0" smtClean="0">
                <a:latin typeface="Calibri" panose="020F0502020204030204" pitchFamily="34" charset="0"/>
              </a:rPr>
              <a:t>physical systems and the environment, based on sensory inputs to achieve human and business</a:t>
            </a:r>
            <a:br>
              <a:rPr lang="en-US" dirty="0" smtClean="0">
                <a:latin typeface="Calibri" panose="020F0502020204030204" pitchFamily="34" charset="0"/>
              </a:rPr>
            </a:br>
            <a:r>
              <a:rPr lang="en-US" dirty="0" smtClean="0">
                <a:latin typeface="Calibri" panose="020F0502020204030204" pitchFamily="34" charset="0"/>
              </a:rPr>
              <a:t>objectives. Many control systems today apply low-latency, fine-grained controls to physical</a:t>
            </a:r>
            <a:br>
              <a:rPr lang="en-US" dirty="0" smtClean="0">
                <a:latin typeface="Calibri" panose="020F0502020204030204" pitchFamily="34" charset="0"/>
              </a:rPr>
            </a:br>
            <a:r>
              <a:rPr lang="en-US" dirty="0" smtClean="0">
                <a:latin typeface="Calibri" panose="020F0502020204030204" pitchFamily="34" charset="0"/>
              </a:rPr>
              <a:t>systems in close proximity, without a connection to other systems. </a:t>
            </a:r>
            <a:r>
              <a:rPr lang="en-US" dirty="0" smtClean="0"/>
              <a:t/>
            </a:r>
            <a:br>
              <a:rPr lang="en-US" dirty="0" smtClean="0"/>
            </a:br>
            <a:endParaRPr lang="en-US" dirty="0" smtClean="0"/>
          </a:p>
          <a:p>
            <a:pPr marL="174708" indent="-174708">
              <a:buFont typeface="Arial" panose="020B0604020202020204" pitchFamily="34" charset="0"/>
              <a:buChar char="•"/>
            </a:pP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p>
          <a:p>
            <a:pPr marL="174708" indent="-174708">
              <a:buFont typeface="Arial" panose="020B0604020202020204" pitchFamily="34" charset="0"/>
              <a:buChar char="•"/>
            </a:pPr>
            <a:r>
              <a:rPr lang="en-US" dirty="0"/>
              <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These two themes have far-reaching impact on the systems that we will build, though each</a:t>
            </a:r>
            <a:br>
              <a:rPr lang="en-US" dirty="0"/>
            </a:br>
            <a:r>
              <a:rPr lang="en-US" dirty="0"/>
              <a:t>system will have a different focus and will balance the two themes differently.</a:t>
            </a:r>
            <a:br>
              <a:rPr lang="en-US" dirty="0"/>
            </a:br>
            <a:r>
              <a:rPr lang="en-US" dirty="0"/>
              <a:t>A </a:t>
            </a:r>
            <a:r>
              <a:rPr lang="en-US" i="1" dirty="0"/>
              <a:t>functional domain </a:t>
            </a:r>
            <a:r>
              <a:rPr lang="en-US" dirty="0"/>
              <a:t>is a (mostly) distinct functionality in the overall IIoT system. A decomposition</a:t>
            </a:r>
            <a:br>
              <a:rPr lang="en-US" dirty="0"/>
            </a:br>
            <a:r>
              <a:rPr lang="en-US" dirty="0"/>
              <a:t>of a typical IIoT system into functional domains highlights the important building blocks that have</a:t>
            </a:r>
            <a:br>
              <a:rPr lang="en-US" dirty="0"/>
            </a:br>
            <a:r>
              <a:rPr lang="en-US" dirty="0"/>
              <a:t>wide applicability in many industrial verticals. It is a starting point for conceptualizing a concrete</a:t>
            </a:r>
            <a:br>
              <a:rPr lang="en-US" dirty="0"/>
            </a:br>
            <a:r>
              <a:rPr lang="en-US" dirty="0"/>
              <a:t>functional architecture. Specific system requirements will strongly influence how the functional</a:t>
            </a:r>
            <a:br>
              <a:rPr lang="en-US" dirty="0"/>
            </a:br>
            <a:r>
              <a:rPr lang="en-US" dirty="0"/>
              <a:t>domains are decomposed, what additional functions may be added or left out and what functions</a:t>
            </a:r>
            <a:br>
              <a:rPr lang="en-US" dirty="0"/>
            </a:br>
            <a:r>
              <a:rPr lang="en-US" dirty="0"/>
              <a:t>may be combined and further decomposed.</a:t>
            </a:r>
            <a:br>
              <a:rPr lang="en-US" dirty="0"/>
            </a:br>
            <a:r>
              <a:rPr lang="en-US" dirty="0"/>
              <a:t>We decompose a typical IIoT system into five functional domains:</a:t>
            </a:r>
            <a:br>
              <a:rPr lang="en-US" dirty="0"/>
            </a:br>
            <a:r>
              <a:rPr lang="en-US" dirty="0"/>
              <a:t> Control domain</a:t>
            </a:r>
            <a:br>
              <a:rPr lang="en-US" dirty="0"/>
            </a:br>
            <a:r>
              <a:rPr lang="en-US" dirty="0"/>
              <a:t> Operations domain</a:t>
            </a:r>
            <a:br>
              <a:rPr lang="en-US" dirty="0"/>
            </a:br>
            <a:r>
              <a:rPr lang="en-US" dirty="0"/>
              <a:t> Information domain</a:t>
            </a:r>
            <a:br>
              <a:rPr lang="en-US" dirty="0"/>
            </a:br>
            <a:r>
              <a:rPr lang="en-US" dirty="0"/>
              <a:t> Application domain</a:t>
            </a:r>
            <a:br>
              <a:rPr lang="en-US" dirty="0"/>
            </a:br>
            <a:r>
              <a:rPr lang="en-US" dirty="0"/>
              <a:t> Business domain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10</a:t>
            </a:fld>
            <a:endParaRPr lang="en-US"/>
          </a:p>
        </p:txBody>
      </p:sp>
    </p:spTree>
    <p:extLst>
      <p:ext uri="{BB962C8B-B14F-4D97-AF65-F5344CB8AC3E}">
        <p14:creationId xmlns:p14="http://schemas.microsoft.com/office/powerpoint/2010/main" val="394304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CONTROL DOMAIN</a:t>
            </a:r>
            <a:br>
              <a:rPr lang="en-US" b="1" dirty="0"/>
            </a:br>
            <a:r>
              <a:rPr lang="en-US" dirty="0"/>
              <a:t>The </a:t>
            </a:r>
            <a:r>
              <a:rPr lang="en-US" i="1" dirty="0"/>
              <a:t>control domain </a:t>
            </a:r>
            <a:r>
              <a:rPr lang="en-US" dirty="0"/>
              <a:t>represents the collection of functions that are performed by industrial control systems. The core of these functions comprises fine-grained closed-loops, reading data from sensors (“sense” in the figure), applying rules and logic, and exercising control over the</a:t>
            </a:r>
            <a:r>
              <a:rPr lang="en-US" dirty="0" smtClean="0"/>
              <a:t> </a:t>
            </a:r>
            <a:r>
              <a:rPr lang="en-US" dirty="0"/>
              <a:t>physical system through actuators (“actuation”).1 Both accuracy and resolution in timing is usually critical. Components or systems implementing these functions (functional components) are usually deployed in proximity to the physical systems they control, and may therefore be geographically distributed. They may not be easily accessible physically by maintenance personnel, and physical security of these systems may require special consideration.</a:t>
            </a:r>
            <a:br>
              <a:rPr lang="en-US" dirty="0"/>
            </a:br>
            <a:endParaRPr lang="en-US" dirty="0"/>
          </a:p>
          <a:p>
            <a:pPr defTabSz="931774">
              <a:defRPr/>
            </a:pPr>
            <a:r>
              <a:rPr lang="en-US" dirty="0"/>
              <a:t>Implementation of the Control Domain also include the protocols the sensors use to communication as well as PLC and Fieldbuses that coordinate the Control level actions.</a:t>
            </a:r>
            <a:r>
              <a:rPr lang="en-US" dirty="0" smtClean="0"/>
              <a:t/>
            </a:r>
            <a:br>
              <a:rPr lang="en-US" dirty="0" smtClean="0"/>
            </a:br>
            <a:endParaRPr lang="en-US" dirty="0" smtClean="0"/>
          </a:p>
          <a:p>
            <a:pPr defTabSz="931774">
              <a:defRPr/>
            </a:pPr>
            <a:r>
              <a:rPr lang="en-US" dirty="0"/>
              <a:t>The control domain comprises a set of common functions, as depicted in Figure 6-2.2 Their implementation may be at various levels of complexity and sophistication depending on the systems, and, in a given system, some components may not exist at all. We describe each in turn.</a:t>
            </a:r>
            <a:br>
              <a:rPr lang="en-US" dirty="0"/>
            </a:br>
            <a:endParaRPr lang="en-US" dirty="0"/>
          </a:p>
          <a:p>
            <a:pPr defTabSz="931774">
              <a:defRPr/>
            </a:pPr>
            <a:r>
              <a:rPr lang="en-US" b="1" i="1" dirty="0"/>
              <a:t>Sensing</a:t>
            </a:r>
            <a:r>
              <a:rPr lang="en-US" i="1" dirty="0"/>
              <a:t> </a:t>
            </a:r>
            <a:r>
              <a:rPr lang="en-US" dirty="0"/>
              <a:t>is the function that reads sensor data from sensors. Its implementation spans hardware, firmware, device drivers and software elements. Note that </a:t>
            </a:r>
            <a:r>
              <a:rPr lang="en-US" i="1" dirty="0"/>
              <a:t>active sensing </a:t>
            </a:r>
            <a:r>
              <a:rPr lang="en-US" dirty="0"/>
              <a:t>recursively, requires</a:t>
            </a:r>
            <a:br>
              <a:rPr lang="en-US" dirty="0"/>
            </a:br>
            <a:r>
              <a:rPr lang="en-US" dirty="0"/>
              <a:t>control and actuation, and may therefore have a more complex linkage to the rest of the control system, for example, an attention element to tell the sensor what is needed.</a:t>
            </a:r>
            <a:br>
              <a:rPr lang="en-US" dirty="0"/>
            </a:br>
            <a:endParaRPr lang="en-US" dirty="0"/>
          </a:p>
          <a:p>
            <a:pPr defTabSz="931774">
              <a:defRPr/>
            </a:pPr>
            <a:r>
              <a:rPr lang="en-US" b="1" i="1" dirty="0"/>
              <a:t>Actuation</a:t>
            </a:r>
            <a:r>
              <a:rPr lang="en-US" i="1" dirty="0"/>
              <a:t> </a:t>
            </a:r>
            <a:r>
              <a:rPr lang="en-US" dirty="0"/>
              <a:t>is the function that writes data and control signals to an actuator to enact the actuation. Its implementation spans hardware, firmware, device drivers and software elements.</a:t>
            </a:r>
            <a:endParaRPr lang="en-US" dirty="0" smtClean="0"/>
          </a:p>
          <a:p>
            <a:pPr defTabSz="931774">
              <a:defRPr/>
            </a:pPr>
            <a:endParaRPr lang="en-US" dirty="0" smtClean="0"/>
          </a:p>
          <a:p>
            <a:pPr defTabSz="931774">
              <a:defRPr/>
            </a:pPr>
            <a:r>
              <a:rPr lang="en-US" b="1" i="1" dirty="0"/>
              <a:t>Entity abstraction</a:t>
            </a:r>
            <a:r>
              <a:rPr lang="en-US" i="1" dirty="0"/>
              <a:t>, through a virtual entity representation, provides </a:t>
            </a:r>
            <a:r>
              <a:rPr lang="en-US" dirty="0"/>
              <a:t>an abstraction of scores of sensors and actuators, peer controllers and systems in the next higher tiers, and expresses</a:t>
            </a:r>
            <a:br>
              <a:rPr lang="en-US" dirty="0"/>
            </a:br>
            <a:r>
              <a:rPr lang="en-US" dirty="0"/>
              <a:t>relationships between them. This serves as the context in which sensor data can be understood, actuation is enacted and the interaction with other entities is carried out. Generally, this includes</a:t>
            </a:r>
            <a:br>
              <a:rPr lang="en-US" dirty="0"/>
            </a:br>
            <a:r>
              <a:rPr lang="en-US" dirty="0"/>
              <a:t>the semantics of the terms used within the representations or messages passed between system elements.</a:t>
            </a:r>
            <a:r>
              <a:rPr lang="en-US" dirty="0" smtClean="0"/>
              <a:t> </a:t>
            </a:r>
          </a:p>
          <a:p>
            <a:pPr defTabSz="931774">
              <a:defRPr/>
            </a:pPr>
            <a:endParaRPr lang="en-US" dirty="0" smtClean="0"/>
          </a:p>
          <a:p>
            <a:pPr defTabSz="931774">
              <a:defRPr/>
            </a:pPr>
            <a:r>
              <a:rPr lang="en-US" b="1" i="1" dirty="0"/>
              <a:t>Modeling</a:t>
            </a:r>
            <a:r>
              <a:rPr lang="en-US" i="1" dirty="0"/>
              <a:t> </a:t>
            </a:r>
            <a:r>
              <a:rPr lang="en-US" dirty="0"/>
              <a:t>deals with understanding the states, conditions and behaviors of the systems under control and those of peer systems by interpreting and correlating data gathered from sensors</a:t>
            </a:r>
            <a:br>
              <a:rPr lang="en-US" dirty="0"/>
            </a:br>
            <a:r>
              <a:rPr lang="en-US" dirty="0"/>
              <a:t>and peer systems. The complexity and sophistication of modeling of the system under control varies greatly. It may range from straightforward models (such as a simple interpretation of a</a:t>
            </a:r>
            <a:br>
              <a:rPr lang="en-US" dirty="0"/>
            </a:br>
            <a:r>
              <a:rPr lang="en-US" dirty="0"/>
              <a:t>time series of the temperature of a boiler), to moderately complex (a prebuilt physical model of an aircraft engine), to very complex and elastic (models built with artificial intelligence possessing</a:t>
            </a:r>
            <a:br>
              <a:rPr lang="en-US" dirty="0"/>
            </a:br>
            <a:r>
              <a:rPr lang="en-US" dirty="0"/>
              <a:t>learning and cognitive capabilities). These modeling capabilities, sometime referred to as edge analytics, are generally required to be evaluated locally in control systems for real-time</a:t>
            </a:r>
            <a:br>
              <a:rPr lang="en-US" dirty="0"/>
            </a:br>
            <a:r>
              <a:rPr lang="en-US" dirty="0"/>
              <a:t>applications. Edge analytics are also needed in use cases where it is not economical or practical to send a large amount of raw sensor data to remote systems to be analyzed even without a </a:t>
            </a:r>
            <a:r>
              <a:rPr lang="en-US" dirty="0" err="1"/>
              <a:t>realtime</a:t>
            </a:r>
            <a:r>
              <a:rPr lang="en-US" dirty="0"/>
              <a:t> requirement.</a:t>
            </a:r>
          </a:p>
          <a:p>
            <a:pPr defTabSz="931774">
              <a:defRPr/>
            </a:pPr>
            <a:r>
              <a:rPr lang="en-US" dirty="0"/>
              <a:t/>
            </a:r>
            <a:br>
              <a:rPr lang="en-US" dirty="0"/>
            </a:br>
            <a:r>
              <a:rPr lang="en-US" dirty="0"/>
              <a:t>A data abstraction sub-function of modeling may be needed for cleansing, filtering, de-duplicating, transforming, normalizing, ignoring, augmenting, mapping and possibly persisting</a:t>
            </a:r>
            <a:br>
              <a:rPr lang="en-US" dirty="0"/>
            </a:br>
            <a:r>
              <a:rPr lang="en-US" dirty="0"/>
              <a:t>data before the data are ready for analysis by the models or destroyed.</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defTabSz="931774">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r>
              <a:rPr lang="en-US" dirty="0" smtClean="0">
                <a:latin typeface="Calibri" panose="020F0502020204030204" pitchFamily="34" charset="0"/>
              </a:rPr>
              <a:t>Industrial Control Systems (ICSs) have been widely deployed to enable industrial automation across industrial sectors.</a:t>
            </a:r>
            <a:r>
              <a:rPr lang="en-US" sz="800" dirty="0">
                <a:latin typeface="Calibri" panose="020F0502020204030204" pitchFamily="34" charset="0"/>
              </a:rPr>
              <a:t>1  </a:t>
            </a:r>
            <a:r>
              <a:rPr lang="en-US" dirty="0" smtClean="0">
                <a:latin typeface="Calibri" panose="020F0502020204030204" pitchFamily="34" charset="0"/>
              </a:rPr>
              <a:t>As we bring these automated control systems online with broader</a:t>
            </a:r>
            <a:br>
              <a:rPr lang="en-US" dirty="0" smtClean="0">
                <a:latin typeface="Calibri" panose="020F0502020204030204" pitchFamily="34" charset="0"/>
              </a:rPr>
            </a:br>
            <a:r>
              <a:rPr lang="en-US" dirty="0" smtClean="0">
                <a:latin typeface="Calibri" panose="020F0502020204030204" pitchFamily="34" charset="0"/>
              </a:rPr>
              <a:t>systems in the Industrial Internet effort, control remains a central and essential concept of</a:t>
            </a:r>
            <a:br>
              <a:rPr lang="en-US" dirty="0" smtClean="0">
                <a:latin typeface="Calibri" panose="020F0502020204030204" pitchFamily="34" charset="0"/>
              </a:rPr>
            </a:br>
            <a:r>
              <a:rPr lang="en-US" dirty="0" smtClean="0">
                <a:latin typeface="Calibri" panose="020F0502020204030204" pitchFamily="34" charset="0"/>
              </a:rPr>
              <a:t>industrial systems. Control, in this context, is the process of automatically exercising effects on</a:t>
            </a:r>
            <a:br>
              <a:rPr lang="en-US" dirty="0" smtClean="0">
                <a:latin typeface="Calibri" panose="020F0502020204030204" pitchFamily="34" charset="0"/>
              </a:rPr>
            </a:br>
            <a:r>
              <a:rPr lang="en-US" dirty="0" smtClean="0">
                <a:latin typeface="Calibri" panose="020F0502020204030204" pitchFamily="34" charset="0"/>
              </a:rPr>
              <a:t>physical systems and the environment, based on sensory inputs to achieve human and business</a:t>
            </a:r>
            <a:br>
              <a:rPr lang="en-US" dirty="0" smtClean="0">
                <a:latin typeface="Calibri" panose="020F0502020204030204" pitchFamily="34" charset="0"/>
              </a:rPr>
            </a:br>
            <a:r>
              <a:rPr lang="en-US" dirty="0" smtClean="0">
                <a:latin typeface="Calibri" panose="020F0502020204030204" pitchFamily="34" charset="0"/>
              </a:rPr>
              <a:t>objectives. Many control systems today apply low-latency, fine-grained controls to physical</a:t>
            </a:r>
            <a:br>
              <a:rPr lang="en-US" dirty="0" smtClean="0">
                <a:latin typeface="Calibri" panose="020F0502020204030204" pitchFamily="34" charset="0"/>
              </a:rPr>
            </a:br>
            <a:r>
              <a:rPr lang="en-US" dirty="0" smtClean="0">
                <a:latin typeface="Calibri" panose="020F0502020204030204" pitchFamily="34" charset="0"/>
              </a:rPr>
              <a:t>systems in close proximity, without a connection to other systems. </a:t>
            </a:r>
            <a:r>
              <a:rPr lang="en-US" dirty="0" smtClean="0"/>
              <a:t/>
            </a:r>
            <a:br>
              <a:rPr lang="en-US" dirty="0" smtClean="0"/>
            </a:br>
            <a:endParaRPr lang="en-US" dirty="0" smtClean="0"/>
          </a:p>
          <a:p>
            <a:pPr marL="174708" indent="-174708">
              <a:buFont typeface="Arial" panose="020B0604020202020204" pitchFamily="34" charset="0"/>
              <a:buChar char="•"/>
            </a:pP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p>
          <a:p>
            <a:pPr marL="174708" indent="-174708">
              <a:buFont typeface="Arial" panose="020B0604020202020204" pitchFamily="34" charset="0"/>
              <a:buChar char="•"/>
            </a:pPr>
            <a:r>
              <a:rPr lang="en-US" dirty="0"/>
              <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These two themes have far-reaching impact on the systems that we will build, though each</a:t>
            </a:r>
            <a:br>
              <a:rPr lang="en-US" dirty="0"/>
            </a:br>
            <a:r>
              <a:rPr lang="en-US" dirty="0"/>
              <a:t>system will have a different focus and will balance the two themes differently.</a:t>
            </a:r>
            <a:br>
              <a:rPr lang="en-US" dirty="0"/>
            </a:br>
            <a:r>
              <a:rPr lang="en-US" dirty="0"/>
              <a:t>A </a:t>
            </a:r>
            <a:r>
              <a:rPr lang="en-US" i="1" dirty="0"/>
              <a:t>functional domain </a:t>
            </a:r>
            <a:r>
              <a:rPr lang="en-US" dirty="0"/>
              <a:t>is a (mostly) distinct functionality in the overall IIoT system. A decomposition</a:t>
            </a:r>
            <a:br>
              <a:rPr lang="en-US" dirty="0"/>
            </a:br>
            <a:r>
              <a:rPr lang="en-US" dirty="0"/>
              <a:t>of a typical IIoT system into functional domains highlights the important building blocks that have</a:t>
            </a:r>
            <a:br>
              <a:rPr lang="en-US" dirty="0"/>
            </a:br>
            <a:r>
              <a:rPr lang="en-US" dirty="0"/>
              <a:t>wide applicability in many industrial verticals. It is a starting point for conceptualizing a concrete</a:t>
            </a:r>
            <a:br>
              <a:rPr lang="en-US" dirty="0"/>
            </a:br>
            <a:r>
              <a:rPr lang="en-US" dirty="0"/>
              <a:t>functional architecture. Specific system requirements will strongly influence how the functional</a:t>
            </a:r>
            <a:br>
              <a:rPr lang="en-US" dirty="0"/>
            </a:br>
            <a:r>
              <a:rPr lang="en-US" dirty="0"/>
              <a:t>domains are decomposed, what additional functions may be added or left out and what functions</a:t>
            </a:r>
            <a:br>
              <a:rPr lang="en-US" dirty="0"/>
            </a:br>
            <a:r>
              <a:rPr lang="en-US" dirty="0"/>
              <a:t>may be combined and further decomposed.</a:t>
            </a:r>
            <a:br>
              <a:rPr lang="en-US" dirty="0"/>
            </a:br>
            <a:r>
              <a:rPr lang="en-US" dirty="0"/>
              <a:t>We decompose a typical IIoT system into five functional domains:</a:t>
            </a:r>
            <a:br>
              <a:rPr lang="en-US" dirty="0"/>
            </a:br>
            <a:r>
              <a:rPr lang="en-US" dirty="0"/>
              <a:t> Control domain</a:t>
            </a:r>
            <a:br>
              <a:rPr lang="en-US" dirty="0"/>
            </a:br>
            <a:r>
              <a:rPr lang="en-US" dirty="0"/>
              <a:t> Operations domain</a:t>
            </a:r>
            <a:br>
              <a:rPr lang="en-US" dirty="0"/>
            </a:br>
            <a:r>
              <a:rPr lang="en-US" dirty="0"/>
              <a:t> Information domain</a:t>
            </a:r>
            <a:br>
              <a:rPr lang="en-US" dirty="0"/>
            </a:br>
            <a:r>
              <a:rPr lang="en-US" dirty="0"/>
              <a:t> Application domain</a:t>
            </a:r>
            <a:br>
              <a:rPr lang="en-US" dirty="0"/>
            </a:br>
            <a:r>
              <a:rPr lang="en-US" dirty="0"/>
              <a:t> Business domain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11</a:t>
            </a:fld>
            <a:endParaRPr lang="en-US"/>
          </a:p>
        </p:txBody>
      </p:sp>
    </p:spTree>
    <p:extLst>
      <p:ext uri="{BB962C8B-B14F-4D97-AF65-F5344CB8AC3E}">
        <p14:creationId xmlns:p14="http://schemas.microsoft.com/office/powerpoint/2010/main" val="2502454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OPERATIONS DOMAIN</a:t>
            </a:r>
            <a:br>
              <a:rPr lang="en-US" b="1" dirty="0"/>
            </a:br>
            <a:r>
              <a:rPr lang="en-US" dirty="0"/>
              <a:t>The </a:t>
            </a:r>
            <a:r>
              <a:rPr lang="en-US" i="1" dirty="0"/>
              <a:t>operations domain </a:t>
            </a:r>
            <a:r>
              <a:rPr lang="en-US" dirty="0"/>
              <a:t>represents the collection of functions responsible for the provisioning, management, monitoring and optimization of the systems in the control domain. Existing industrial control systems mostly focus on optimizing the assets in a single physical plant. The control systems of the Industrial Internet must move up a level, and optimize operations across asset types, fleets and customers. This opens up opportunities for added business and customer value as set out by higher-level, business-oriented domains. </a:t>
            </a:r>
          </a:p>
          <a:p>
            <a:pPr defTabSz="931774">
              <a:defRPr/>
            </a:pPr>
            <a:endParaRPr lang="en-US" dirty="0"/>
          </a:p>
          <a:p>
            <a:pPr defTabSz="931774">
              <a:defRPr/>
            </a:pPr>
            <a:r>
              <a:rPr lang="en-US" b="1" i="1" dirty="0"/>
              <a:t>Provisioning and Deployment </a:t>
            </a:r>
            <a:r>
              <a:rPr lang="en-US" dirty="0"/>
              <a:t>consists of a set of functions required to configure, onboard, register, and track assets, and to deploy and retire assets from operations. These functions must be able to provision and bring assets online remotely, securely and at scale. They must be able to communicate with them at the asset level as well as the fleet level, given the harsh, dynamic and remote environments common in industrial contexts.</a:t>
            </a:r>
          </a:p>
          <a:p>
            <a:pPr defTabSz="931774">
              <a:defRPr/>
            </a:pPr>
            <a:r>
              <a:rPr lang="en-US" dirty="0"/>
              <a:t/>
            </a:r>
            <a:br>
              <a:rPr lang="en-US" dirty="0"/>
            </a:br>
            <a:r>
              <a:rPr lang="en-US" b="1" i="1" dirty="0"/>
              <a:t>Management </a:t>
            </a:r>
            <a:r>
              <a:rPr lang="en-US" b="1" dirty="0"/>
              <a:t>consists </a:t>
            </a:r>
            <a:r>
              <a:rPr lang="en-US" dirty="0"/>
              <a:t>of a set of functions that enable assets management centers to issue a suite of management commands to the control systems, and from the control systems to the assets in which the control systems are installed, and in the reverse direction enable the control systems and the assets to respond to these commands. For this, many of the legacy “dumb” assets need to be retrofitted to have compute, storage and connectivity capabilities.</a:t>
            </a:r>
          </a:p>
          <a:p>
            <a:pPr defTabSz="931774">
              <a:defRPr/>
            </a:pPr>
            <a:r>
              <a:rPr lang="en-US" dirty="0"/>
              <a:t/>
            </a:r>
            <a:br>
              <a:rPr lang="en-US" dirty="0"/>
            </a:br>
            <a:r>
              <a:rPr lang="en-US" b="1" i="1" dirty="0"/>
              <a:t>Monitoring and Diagnostics </a:t>
            </a:r>
            <a:r>
              <a:rPr lang="en-US" dirty="0"/>
              <a:t>consists of functions that enable the detection and prediction of occurrences of problems. It is responsible for real-time monitoring of asset key performance indicators, collecting and processing asset health data with intelligence so that it can diagnose the real cause of a problem, and then alerting on abnormal conditions and deviations. This set of functions should assist operations and maintenance personnel to reduce the response time between detecting and addressing a problem. </a:t>
            </a:r>
          </a:p>
          <a:p>
            <a:pPr defTabSz="931774">
              <a:defRPr/>
            </a:pPr>
            <a:r>
              <a:rPr lang="en-US" dirty="0"/>
              <a:t/>
            </a:r>
            <a:br>
              <a:rPr lang="en-US" dirty="0"/>
            </a:br>
            <a:r>
              <a:rPr lang="en-US" b="1" i="1" dirty="0"/>
              <a:t>Prognostics </a:t>
            </a:r>
            <a:r>
              <a:rPr lang="en-US" b="1" dirty="0"/>
              <a:t>consists </a:t>
            </a:r>
            <a:r>
              <a:rPr lang="en-US" dirty="0"/>
              <a:t>of the set of functions that serves as a predictive analytics engine of the IIoT systems. It relies on historical data of asset operation and performance, engineering and physics properties of assets, and modeling information. The main goal is to identify potential issues before they occur and provide recommendations on their mitigation.</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12</a:t>
            </a:fld>
            <a:endParaRPr lang="en-US"/>
          </a:p>
        </p:txBody>
      </p:sp>
    </p:spTree>
    <p:extLst>
      <p:ext uri="{BB962C8B-B14F-4D97-AF65-F5344CB8AC3E}">
        <p14:creationId xmlns:p14="http://schemas.microsoft.com/office/powerpoint/2010/main" val="197643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INFORMATION DOMAIN</a:t>
            </a:r>
            <a:br>
              <a:rPr lang="en-US" b="1" dirty="0"/>
            </a:br>
            <a:r>
              <a:rPr lang="en-US" dirty="0"/>
              <a:t>The </a:t>
            </a:r>
            <a:r>
              <a:rPr lang="en-US" i="1" dirty="0"/>
              <a:t>information domain </a:t>
            </a:r>
            <a:r>
              <a:rPr lang="en-US" dirty="0"/>
              <a:t>represents the collection of functions for gathering data from various</a:t>
            </a:r>
            <a:br>
              <a:rPr lang="en-US" dirty="0"/>
            </a:br>
            <a:r>
              <a:rPr lang="en-US" dirty="0"/>
              <a:t>domains, most significantly from the control domain, and transforming, persisting, and modeling</a:t>
            </a:r>
            <a:br>
              <a:rPr lang="en-US" dirty="0"/>
            </a:br>
            <a:r>
              <a:rPr lang="en-US" dirty="0"/>
              <a:t>or analyzing those data to acquire high-level intelligence about the overall system.1 The data</a:t>
            </a:r>
            <a:br>
              <a:rPr lang="en-US" dirty="0"/>
            </a:br>
            <a:r>
              <a:rPr lang="en-US" dirty="0"/>
              <a:t>collection and analysis functions in this domain are complementary to those implemented in the</a:t>
            </a:r>
            <a:br>
              <a:rPr lang="en-US" dirty="0"/>
            </a:br>
            <a:r>
              <a:rPr lang="en-US" dirty="0"/>
              <a:t>control domain. In the control domain, these functions participate directly in the immediate</a:t>
            </a:r>
            <a:br>
              <a:rPr lang="en-US" dirty="0"/>
            </a:br>
            <a:r>
              <a:rPr lang="en-US" dirty="0"/>
              <a:t>control of the physical systems whereas in the information domain they are for aiding </a:t>
            </a:r>
            <a:r>
              <a:rPr lang="en-US" dirty="0" err="1"/>
              <a:t>decisionmaking</a:t>
            </a:r>
            <a:r>
              <a:rPr lang="en-US" dirty="0"/>
              <a:t>, optimization of system-wide operations and improving the system models over the long</a:t>
            </a:r>
            <a:br>
              <a:rPr lang="en-US" dirty="0"/>
            </a:br>
            <a:r>
              <a:rPr lang="en-US" dirty="0"/>
              <a:t>term. Components implementing these functions may or may not be co-located with their</a:t>
            </a:r>
            <a:br>
              <a:rPr lang="en-US" dirty="0"/>
            </a:br>
            <a:r>
              <a:rPr lang="en-US" dirty="0"/>
              <a:t>counterparts in the control domain. They may be deployed in building closets, in factory control</a:t>
            </a:r>
            <a:br>
              <a:rPr lang="en-US" dirty="0"/>
            </a:br>
            <a:r>
              <a:rPr lang="en-US" dirty="0"/>
              <a:t>rooms, in corporate datacenters, or in the cloud as a service.</a:t>
            </a:r>
            <a:br>
              <a:rPr lang="en-US" dirty="0"/>
            </a:br>
            <a:r>
              <a:rPr lang="en-US" dirty="0" err="1"/>
              <a:t>ExampleOptimizing</a:t>
            </a:r>
            <a:r>
              <a:rPr lang="en-US" dirty="0"/>
              <a:t> the electricity generation level of a plant or a generator based on the</a:t>
            </a:r>
            <a:br>
              <a:rPr lang="en-US" dirty="0"/>
            </a:br>
            <a:r>
              <a:rPr lang="en-US" dirty="0"/>
              <a:t>condition of the facility, fuel cost and electricity price.</a:t>
            </a:r>
            <a:br>
              <a:rPr lang="en-US" dirty="0"/>
            </a:br>
            <a:r>
              <a:rPr lang="en-US" dirty="0"/>
              <a:t>Changing the route of a fleet of freight trucks based on weather, traffic and the</a:t>
            </a:r>
            <a:br>
              <a:rPr lang="en-US" dirty="0"/>
            </a:br>
            <a:r>
              <a:rPr lang="en-US" dirty="0"/>
              <a:t>condition of the goods in the trucks.</a:t>
            </a:r>
            <a:br>
              <a:rPr lang="en-US" dirty="0"/>
            </a:br>
            <a:r>
              <a:rPr lang="en-US" dirty="0"/>
              <a:t>Changing the output of an automated production plant based on condition of the</a:t>
            </a:r>
            <a:br>
              <a:rPr lang="en-US" dirty="0"/>
            </a:br>
            <a:r>
              <a:rPr lang="en-US" dirty="0"/>
              <a:t>facility, energy and material cost, demand patterns and logistic.</a:t>
            </a:r>
            <a:br>
              <a:rPr lang="en-US" dirty="0"/>
            </a:br>
            <a:r>
              <a:rPr lang="en-US" dirty="0"/>
              <a:t>Changing the temperature set-point of a boiler based on energy cost, weather</a:t>
            </a:r>
            <a:br>
              <a:rPr lang="en-US" dirty="0"/>
            </a:br>
            <a:r>
              <a:rPr lang="en-US" dirty="0"/>
              <a:t>condition and usage pattern.</a:t>
            </a:r>
            <a:r>
              <a:rPr lang="en-US" dirty="0" smtClean="0"/>
              <a:t/>
            </a:r>
            <a:br>
              <a:rPr lang="en-US" dirty="0" smtClean="0"/>
            </a:br>
            <a:r>
              <a:rPr lang="en-US" dirty="0" smtClean="0"/>
              <a:t/>
            </a:r>
            <a:br>
              <a:rPr lang="en-US" dirty="0" smtClean="0"/>
            </a:br>
            <a:r>
              <a:rPr lang="en-US" i="1" dirty="0"/>
              <a:t>Data </a:t>
            </a:r>
            <a:r>
              <a:rPr lang="en-US" dirty="0"/>
              <a:t>consists of functions for:</a:t>
            </a:r>
            <a:br>
              <a:rPr lang="en-US" dirty="0"/>
            </a:br>
            <a:r>
              <a:rPr lang="en-US" dirty="0"/>
              <a:t> ingesting sensor and operation state data from all domains,</a:t>
            </a:r>
            <a:br>
              <a:rPr lang="en-US" dirty="0"/>
            </a:br>
            <a:r>
              <a:rPr lang="en-US" dirty="0"/>
              <a:t> quality-of-data processing (data cleansing, filtering, de-duplication, etc.),</a:t>
            </a:r>
            <a:br>
              <a:rPr lang="en-US" dirty="0"/>
            </a:br>
            <a:r>
              <a:rPr lang="en-US" dirty="0"/>
              <a:t> syntactical transformation (e.g., format and value normalization),</a:t>
            </a:r>
            <a:br>
              <a:rPr lang="en-US" dirty="0"/>
            </a:br>
            <a:r>
              <a:rPr lang="en-US" dirty="0"/>
              <a:t> semantic transformation (semantic assignment, context injection and other data</a:t>
            </a:r>
            <a:br>
              <a:rPr lang="en-US" dirty="0"/>
            </a:br>
            <a:r>
              <a:rPr lang="en-US" dirty="0"/>
              <a:t>augmentation processing based on metadata (e.g. provisioning data from the Operations</a:t>
            </a:r>
            <a:br>
              <a:rPr lang="en-US" dirty="0"/>
            </a:br>
            <a:r>
              <a:rPr lang="en-US" dirty="0"/>
              <a:t>Domain) and other collaborating data set,</a:t>
            </a:r>
            <a:br>
              <a:rPr lang="en-US" dirty="0"/>
            </a:br>
            <a:r>
              <a:rPr lang="en-US" dirty="0"/>
              <a:t> data persistence and storage (e.g. for batch analysis) and</a:t>
            </a:r>
            <a:br>
              <a:rPr lang="en-US" dirty="0"/>
            </a:br>
            <a:r>
              <a:rPr lang="en-US" dirty="0"/>
              <a:t> data distribution (e.g. for streaming analytic processing).</a:t>
            </a:r>
            <a:br>
              <a:rPr lang="en-US" dirty="0"/>
            </a:br>
            <a:r>
              <a:rPr lang="en-US" dirty="0"/>
              <a:t>These functions can be used in online streaming mode in which the data are processed as they</a:t>
            </a:r>
            <a:br>
              <a:rPr lang="en-US" dirty="0"/>
            </a:br>
            <a:r>
              <a:rPr lang="en-US" dirty="0"/>
              <a:t>are received to enable quasi-real-time analytics in support of orchestration of the activities of the</a:t>
            </a:r>
            <a:br>
              <a:rPr lang="en-US" dirty="0"/>
            </a:br>
            <a:r>
              <a:rPr lang="en-US" dirty="0"/>
              <a:t>assets in the control domain. They may be used in offline batch mode (e.g. seismic sensor data</a:t>
            </a:r>
            <a:br>
              <a:rPr lang="en-US" dirty="0"/>
            </a:br>
            <a:r>
              <a:rPr lang="en-US" dirty="0"/>
              <a:t>collected and accumulated in an offshore oil platform that does not have high-bandwidth</a:t>
            </a:r>
            <a:br>
              <a:rPr lang="en-US" dirty="0"/>
            </a:br>
            <a:r>
              <a:rPr lang="en-US" dirty="0"/>
              <a:t>connectivity to the onshore datacenter).</a:t>
            </a:r>
            <a:br>
              <a:rPr lang="en-US" dirty="0"/>
            </a:br>
            <a:r>
              <a:rPr lang="en-US" dirty="0"/>
              <a:t>Data governance functions may be included for data security, data access control and data rights</a:t>
            </a:r>
            <a:br>
              <a:rPr lang="en-US" dirty="0"/>
            </a:br>
            <a:r>
              <a:rPr lang="en-US" dirty="0"/>
              <a:t>management, as well as conventional data management functions related to data resilience</a:t>
            </a:r>
            <a:br>
              <a:rPr lang="en-US" dirty="0"/>
            </a:br>
            <a:r>
              <a:rPr lang="en-US" dirty="0"/>
              <a:t>(replication in storage, snapshotting and restore, backup &amp; recovery, and so on).</a:t>
            </a:r>
            <a:br>
              <a:rPr lang="en-US" dirty="0"/>
            </a:br>
            <a:r>
              <a:rPr lang="en-US" i="1" dirty="0"/>
              <a:t>Analytics </a:t>
            </a:r>
            <a:r>
              <a:rPr lang="en-US" dirty="0"/>
              <a:t>encapsulates a set of functions for data modeling, analytics and other advanced data</a:t>
            </a:r>
            <a:br>
              <a:rPr lang="en-US" dirty="0"/>
            </a:br>
            <a:r>
              <a:rPr lang="en-US" dirty="0"/>
              <a:t>processing, such as rule engines. The analytic functions may be done in online/streaming or</a:t>
            </a:r>
            <a:br>
              <a:rPr lang="en-US" dirty="0"/>
            </a:br>
            <a:r>
              <a:rPr lang="en-US" dirty="0"/>
              <a:t>offline/batch modes. In the streaming mode, events and alerts may be generated and fed into</a:t>
            </a:r>
            <a:br>
              <a:rPr lang="en-US" dirty="0"/>
            </a:br>
            <a:r>
              <a:rPr lang="en-US" dirty="0"/>
              <a:t>functions in the application domains. In the batch mode, the outcome of analysis may be</a:t>
            </a:r>
            <a:br>
              <a:rPr lang="en-US" dirty="0"/>
            </a:br>
            <a:r>
              <a:rPr lang="en-US" dirty="0"/>
              <a:t>provided to the business domain for planning or persisted as information for other applications.</a:t>
            </a:r>
            <a:br>
              <a:rPr lang="en-US" dirty="0"/>
            </a:br>
            <a:r>
              <a:rPr lang="en-US" dirty="0"/>
              <a:t>The data volume at the system level in most IIoT systems will eventually exceed a threshold at</a:t>
            </a:r>
            <a:br>
              <a:rPr lang="en-US" dirty="0"/>
            </a:br>
            <a:r>
              <a:rPr lang="en-US" dirty="0"/>
              <a:t>which the traditional analytic toolsets and approaches may no longer scale in meeting the</a:t>
            </a:r>
            <a:r>
              <a:rPr lang="en-US" dirty="0" smtClean="0"/>
              <a:t> </a:t>
            </a:r>
            <a:r>
              <a:rPr lang="en-US" dirty="0"/>
              <a:t>requirement in performance. “Big Data” storage and analytic platforms may be considered for</a:t>
            </a:r>
            <a:br>
              <a:rPr lang="en-US" dirty="0"/>
            </a:br>
            <a:r>
              <a:rPr lang="en-US" dirty="0"/>
              <a:t>implementing these functions.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13</a:t>
            </a:fld>
            <a:endParaRPr lang="en-US"/>
          </a:p>
        </p:txBody>
      </p:sp>
    </p:spTree>
    <p:extLst>
      <p:ext uri="{BB962C8B-B14F-4D97-AF65-F5344CB8AC3E}">
        <p14:creationId xmlns:p14="http://schemas.microsoft.com/office/powerpoint/2010/main" val="3040381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CROSSCUTTING FUNCTIONS AND SYSTEM CHARACTERISTICS</a:t>
            </a:r>
            <a:br>
              <a:rPr lang="en-US" b="1" dirty="0"/>
            </a:br>
            <a:r>
              <a:rPr lang="en-US" dirty="0"/>
              <a:t>The functional components described so far in the functional </a:t>
            </a:r>
            <a:r>
              <a:rPr lang="en-US" dirty="0" smtClean="0"/>
              <a:t>domains focus on major system functions that are generally required to support generic </a:t>
            </a:r>
            <a:r>
              <a:rPr lang="en-US" dirty="0" err="1" smtClean="0"/>
              <a:t>IIoT</a:t>
            </a:r>
            <a:r>
              <a:rPr lang="en-US" dirty="0" smtClean="0"/>
              <a:t> usages and to realize generic </a:t>
            </a:r>
            <a:r>
              <a:rPr lang="en-US" dirty="0" err="1" smtClean="0"/>
              <a:t>IIoT</a:t>
            </a:r>
            <a:r>
              <a:rPr lang="en-US" dirty="0" smtClean="0"/>
              <a:t> system capabilities for business purpose. However, additional functions must be provided to</a:t>
            </a:r>
            <a:r>
              <a:rPr lang="en-US" dirty="0"/>
              <a:t/>
            </a:r>
            <a:br>
              <a:rPr lang="en-US" dirty="0"/>
            </a:br>
            <a:r>
              <a:rPr lang="en-US" dirty="0"/>
              <a:t>enable the major system functions. Often these enabling functions, the so-called crosscutting functions, need to be made available across many of the system functional components. For</a:t>
            </a:r>
            <a:r>
              <a:rPr lang="en-US" dirty="0" smtClean="0"/>
              <a:t> </a:t>
            </a:r>
            <a:r>
              <a:rPr lang="en-US" dirty="0"/>
              <a:t>example, system functions need to be connected so they can interact with each other to complete functionality at the system level. Therefore, connectivity is considered a crosscutting function. An important element in the industrial internet is the application of analytics on the</a:t>
            </a:r>
            <a:br>
              <a:rPr lang="en-US" dirty="0"/>
            </a:br>
            <a:r>
              <a:rPr lang="en-US" dirty="0"/>
              <a:t>data gathered from the industrial assets and control systems to gain insights on their operations. </a:t>
            </a:r>
            <a:r>
              <a:rPr lang="en-US" dirty="0" smtClean="0"/>
              <a:t>To </a:t>
            </a:r>
            <a:r>
              <a:rPr lang="en-US" dirty="0"/>
              <a:t>enable analytics on these asset data, many of the system functional components require concerted effort on data management. Therefore, data management is also considered a crosscutting function.</a:t>
            </a:r>
          </a:p>
          <a:p>
            <a:r>
              <a:rPr lang="en-US" dirty="0"/>
              <a:t/>
            </a:r>
            <a:br>
              <a:rPr lang="en-US" dirty="0"/>
            </a:br>
            <a:r>
              <a:rPr lang="en-US" dirty="0"/>
              <a:t>On the other hand, the aggregate behavior of an IIoT system is not the simple sum of what is provided by its constituent functional components. Like any complex system, there are emergent behaviors or properties resulting from the interactions of the constituent parts. These emergent system-wide properties are called system characteristics.</a:t>
            </a:r>
          </a:p>
          <a:p>
            <a:r>
              <a:rPr lang="en-US" dirty="0"/>
              <a:t/>
            </a:r>
            <a:br>
              <a:rPr lang="en-US" dirty="0"/>
            </a:br>
            <a:r>
              <a:rPr lang="en-US" dirty="0"/>
              <a:t>The system and crosscutting functional analysis largely concerns how the system works while the analysis of system characteristics emphasizes how well the system works. For example, to ensure security in a system, a certain set of security functions, as crosscutting functions, must be implemented in each of the functional components and their communications, such as encryption and authentication. However, how secure the system as a whole is depends on how these functions are implemented and how securely these functional components are integrated and interact with each other—as an emergent property. In fact, a system is as secure as its weakest component, or link between components. The same is true for safety, resilience and any other system property. The trust into a system based on a set of such system characteristics, including safety, security, resilience, reliability and privacy, is defined as trustworthiness of the</a:t>
            </a:r>
            <a:br>
              <a:rPr lang="en-US" dirty="0"/>
            </a:br>
            <a:r>
              <a:rPr lang="en-US" dirty="0"/>
              <a:t>system. </a:t>
            </a:r>
          </a:p>
          <a:p>
            <a:r>
              <a:rPr lang="en-US" dirty="0"/>
              <a:t/>
            </a:r>
            <a:br>
              <a:rPr lang="en-US" dirty="0"/>
            </a:br>
            <a:r>
              <a:rPr lang="en-US" dirty="0"/>
              <a:t>This reference architecture places a strong emphasis on both the functions needed to support the system’s business purpose and ensuring adequate system characteristics so that the functions are performed correctly and the business purpose is not compromised. </a:t>
            </a:r>
          </a:p>
        </p:txBody>
      </p:sp>
      <p:sp>
        <p:nvSpPr>
          <p:cNvPr id="4" name="Slide Number Placeholder 3"/>
          <p:cNvSpPr>
            <a:spLocks noGrp="1"/>
          </p:cNvSpPr>
          <p:nvPr>
            <p:ph type="sldNum" sz="quarter" idx="10"/>
          </p:nvPr>
        </p:nvSpPr>
        <p:spPr/>
        <p:txBody>
          <a:bodyPr/>
          <a:lstStyle/>
          <a:p>
            <a:fld id="{E8F1D1A0-1B1E-4AF3-8776-D184071874B4}" type="slidenum">
              <a:rPr lang="en-US" smtClean="0"/>
              <a:t>14</a:t>
            </a:fld>
            <a:endParaRPr lang="en-US"/>
          </a:p>
        </p:txBody>
      </p:sp>
    </p:spTree>
    <p:extLst>
      <p:ext uri="{BB962C8B-B14F-4D97-AF65-F5344CB8AC3E}">
        <p14:creationId xmlns:p14="http://schemas.microsoft.com/office/powerpoint/2010/main" val="134687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APPLICATION DOMAIN</a:t>
            </a:r>
            <a:br>
              <a:rPr lang="en-US" b="1" dirty="0"/>
            </a:br>
            <a:r>
              <a:rPr lang="en-US" dirty="0"/>
              <a:t>The </a:t>
            </a:r>
            <a:r>
              <a:rPr lang="en-US" i="1" dirty="0"/>
              <a:t>application domain </a:t>
            </a:r>
            <a:r>
              <a:rPr lang="en-US" dirty="0"/>
              <a:t>represents the collection of functions implementing application logic that</a:t>
            </a:r>
            <a:br>
              <a:rPr lang="en-US" dirty="0"/>
            </a:br>
            <a:r>
              <a:rPr lang="en-US" dirty="0"/>
              <a:t>realizes specific business functionalities. Functions in this domain apply application logic, rules</a:t>
            </a:r>
            <a:br>
              <a:rPr lang="en-US" dirty="0"/>
            </a:br>
            <a:r>
              <a:rPr lang="en-US" dirty="0"/>
              <a:t>and models at a coarse-grained, high level for optimization in a global scope. They do not</a:t>
            </a:r>
            <a:br>
              <a:rPr lang="en-US" dirty="0"/>
            </a:br>
            <a:r>
              <a:rPr lang="en-US" dirty="0"/>
              <a:t>maintain low-level continuing operations, as these are delegated to functions in the control</a:t>
            </a:r>
            <a:br>
              <a:rPr lang="en-US" dirty="0"/>
            </a:br>
            <a:r>
              <a:rPr lang="en-US" dirty="0"/>
              <a:t>domain that must maintain local rules and models in the event of connectivity loss. Requests to</a:t>
            </a:r>
            <a:br>
              <a:rPr lang="en-US" dirty="0"/>
            </a:br>
            <a:r>
              <a:rPr lang="en-US" dirty="0"/>
              <a:t>the control domain from the application domain are advisory so as not to violate safety, security,</a:t>
            </a:r>
            <a:br>
              <a:rPr lang="en-US" dirty="0"/>
            </a:br>
            <a:r>
              <a:rPr lang="en-US" dirty="0"/>
              <a:t>or other operational constraints.</a:t>
            </a:r>
            <a:br>
              <a:rPr lang="en-US" dirty="0"/>
            </a:br>
            <a:r>
              <a:rPr lang="en-US" dirty="0"/>
              <a:t>The decomposition of the application domain is illustrated in Figure 6-4.</a:t>
            </a:r>
            <a:br>
              <a:rPr lang="en-US" dirty="0"/>
            </a:br>
            <a:r>
              <a:rPr lang="en-US" i="1" dirty="0"/>
              <a:t>Logics and Rules </a:t>
            </a:r>
            <a:r>
              <a:rPr lang="en-US" dirty="0"/>
              <a:t>comprises logics (rules, models, engines, activity flows, etc.) implementing</a:t>
            </a:r>
            <a:br>
              <a:rPr lang="en-US" dirty="0"/>
            </a:br>
            <a:r>
              <a:rPr lang="en-US" dirty="0"/>
              <a:t>specific functionality that is required for the use case under consideration. It is expected that</a:t>
            </a:r>
            <a:br>
              <a:rPr lang="en-US" dirty="0"/>
            </a:br>
            <a:r>
              <a:rPr lang="en-US" dirty="0"/>
              <a:t>there are great variations in these functions in both its contents and its constructs among the use</a:t>
            </a:r>
            <a:br>
              <a:rPr lang="en-US" dirty="0"/>
            </a:br>
            <a:r>
              <a:rPr lang="en-US" dirty="0"/>
              <a:t>cases.</a:t>
            </a:r>
            <a:br>
              <a:rPr lang="en-US" dirty="0"/>
            </a:br>
            <a:r>
              <a:rPr lang="en-US" i="1" dirty="0"/>
              <a:t>APIs and UI </a:t>
            </a:r>
            <a:r>
              <a:rPr lang="en-US" dirty="0"/>
              <a:t>represent a set of functions that an application exposes its functionalities as APIs for</a:t>
            </a:r>
            <a:br>
              <a:rPr lang="en-US" dirty="0"/>
            </a:br>
            <a:r>
              <a:rPr lang="en-US" dirty="0"/>
              <a:t>other applications to consume, or human user interface enabling human interactions with the</a:t>
            </a:r>
            <a:br>
              <a:rPr lang="en-US" dirty="0"/>
            </a:br>
            <a:r>
              <a:rPr lang="en-US" dirty="0"/>
              <a:t>application.</a:t>
            </a:r>
            <a:r>
              <a:rPr lang="en-US" dirty="0" smtClean="0"/>
              <a: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15</a:t>
            </a:fld>
            <a:endParaRPr lang="en-US"/>
          </a:p>
        </p:txBody>
      </p:sp>
    </p:spTree>
    <p:extLst>
      <p:ext uri="{BB962C8B-B14F-4D97-AF65-F5344CB8AC3E}">
        <p14:creationId xmlns:p14="http://schemas.microsoft.com/office/powerpoint/2010/main" val="66829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7666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17</a:t>
            </a:fld>
            <a:endParaRPr lang="en-US"/>
          </a:p>
        </p:txBody>
      </p:sp>
    </p:spTree>
    <p:extLst>
      <p:ext uri="{BB962C8B-B14F-4D97-AF65-F5344CB8AC3E}">
        <p14:creationId xmlns:p14="http://schemas.microsoft.com/office/powerpoint/2010/main" val="82092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Cyber-physical systems (CPS) has been defined as the systems in which natural and human made systems (physical space) are tightly integrated with computation, communication and control systems (cyber space). </a:t>
            </a:r>
            <a:r>
              <a:rPr lang="en-US" dirty="0" err="1" smtClean="0"/>
              <a:t>Cyberphysical</a:t>
            </a:r>
            <a:r>
              <a:rPr lang="en-US" dirty="0" smtClean="0"/>
              <a:t> systems has been called as national research priority of the United States and European research council (Horizon 2020 program) in various sectors such as automotive, aerospace, civil, railways, medical and manufacturing (Gill 2008) (Anon 2013). Considering recent developments and broad implementation of sensors, data acquisition systems, computer networks and cloud computing have prepared the infrastructure for designing and implementing cyber-physical systems in the aforementioned industry sectors. On the other hand, the vast usage of sensors and control systems in the industry results in generating huge amount of data. Managing such high volume of data, which is called Big Data, requires specific consideration (Lee et al. 2013). Therefore, in the big data environment, it is important to have a systematic approach for acquiring, managing and analyzing the data in order to acquire relevant knowledge from it. Cyber-physical systems can be used to address these issue in today’s industry by bringing autonomous control, self-awareness and </a:t>
            </a:r>
            <a:r>
              <a:rPr lang="en-US" dirty="0" err="1" smtClean="0"/>
              <a:t>selfmanagement</a:t>
            </a:r>
            <a:r>
              <a:rPr lang="en-US" dirty="0" smtClean="0"/>
              <a:t> capabilities to industrial machines (National Institute of &amp; Technology 2013) . </a:t>
            </a: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18</a:t>
            </a:fld>
            <a:endParaRPr lang="en-US"/>
          </a:p>
        </p:txBody>
      </p:sp>
    </p:spTree>
    <p:extLst>
      <p:ext uri="{BB962C8B-B14F-4D97-AF65-F5344CB8AC3E}">
        <p14:creationId xmlns:p14="http://schemas.microsoft.com/office/powerpoint/2010/main" val="866480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1020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256418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3060134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692150"/>
            <a:ext cx="5811838" cy="32702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198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22</a:t>
            </a:fld>
            <a:endParaRPr lang="en-US"/>
          </a:p>
        </p:txBody>
      </p:sp>
    </p:spTree>
    <p:extLst>
      <p:ext uri="{BB962C8B-B14F-4D97-AF65-F5344CB8AC3E}">
        <p14:creationId xmlns:p14="http://schemas.microsoft.com/office/powerpoint/2010/main" val="1641200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23</a:t>
            </a:fld>
            <a:endParaRPr lang="en-US"/>
          </a:p>
        </p:txBody>
      </p:sp>
    </p:spTree>
    <p:extLst>
      <p:ext uri="{BB962C8B-B14F-4D97-AF65-F5344CB8AC3E}">
        <p14:creationId xmlns:p14="http://schemas.microsoft.com/office/powerpoint/2010/main" val="119051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a:t>
            </a:r>
            <a:r>
              <a:rPr lang="en-US" baseline="0" dirty="0" smtClean="0"/>
              <a:t> Twin is the ability to take a virtual representation of the elements and the dynamics of how an Internet of Things device operates and works.  It’s more that a blueprint. It’s more that a diagram.  It’s an understanding of all of the dynamics of a device throughout it’s lifecycle. It affects the design, build and operating phases of a devices lifecycle. It allows the designer, builder or operator to ask questions of the device and to have the answers simulated.  </a:t>
            </a:r>
          </a:p>
          <a:p>
            <a:endParaRPr lang="en-US" baseline="0" dirty="0" smtClean="0"/>
          </a:p>
          <a:p>
            <a:r>
              <a:rPr lang="en-US" baseline="0" dirty="0" smtClean="0"/>
              <a:t>The digital twin is where physical elements and virtual elements (the software) and being about to coordinate those together in to a single virtual design that will bring about the highest possible product.</a:t>
            </a:r>
          </a:p>
          <a:p>
            <a:endParaRPr lang="en-US" baseline="0" dirty="0" smtClean="0"/>
          </a:p>
          <a:p>
            <a:r>
              <a:rPr lang="en-US" baseline="0" dirty="0" smtClean="0"/>
              <a:t>The digital twin facilitates the operating of the project itself.  Products are place in different environment conditions.  Solar Panels may be placed in a desert. Hydro-electric turbines are placed in the water.  Projects have different tolerances. They shift as they age.  A digital twin needs to shift along with the product, using sensor data to guide its feedback. This will help in building better products, in predicting product failures and maintenance cycles. </a:t>
            </a:r>
          </a:p>
          <a:p>
            <a:endParaRPr lang="en-US" baseline="0" dirty="0" smtClean="0"/>
          </a:p>
          <a:p>
            <a:r>
              <a:rPr lang="en-US" baseline="0" dirty="0" smtClean="0"/>
              <a:t>A digital twin is simulated for the purpose of gathering analytics.  Whether it is a temperature sensor or an autonomous vehicle the model must be able to make useful predictions through its lifetime. This also means that it needs to have an understanding of it’s commercial environment.  One product may be used differently in different deployment environments. So a digital </a:t>
            </a:r>
            <a:r>
              <a:rPr lang="en-US" baseline="0" dirty="0" err="1" smtClean="0"/>
              <a:t>twim</a:t>
            </a:r>
            <a:r>
              <a:rPr lang="en-US" baseline="0" dirty="0" smtClean="0"/>
              <a:t> must capture not only the engineering but the industry and deployment contexts.</a:t>
            </a:r>
          </a:p>
        </p:txBody>
      </p:sp>
      <p:sp>
        <p:nvSpPr>
          <p:cNvPr id="4" name="Slide Number Placeholder 3"/>
          <p:cNvSpPr>
            <a:spLocks noGrp="1"/>
          </p:cNvSpPr>
          <p:nvPr>
            <p:ph type="sldNum" sz="quarter" idx="10"/>
          </p:nvPr>
        </p:nvSpPr>
        <p:spPr/>
        <p:txBody>
          <a:bodyPr/>
          <a:lstStyle/>
          <a:p>
            <a:fld id="{E8F1D1A0-1B1E-4AF3-8776-D184071874B4}" type="slidenum">
              <a:rPr lang="en-US" smtClean="0"/>
              <a:t>24</a:t>
            </a:fld>
            <a:endParaRPr lang="en-US"/>
          </a:p>
        </p:txBody>
      </p:sp>
    </p:spTree>
    <p:extLst>
      <p:ext uri="{BB962C8B-B14F-4D97-AF65-F5344CB8AC3E}">
        <p14:creationId xmlns:p14="http://schemas.microsoft.com/office/powerpoint/2010/main" val="164494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Riding on continued advancement of computation and communication technologies, the</a:t>
            </a:r>
            <a:br>
              <a:rPr lang="en-US" dirty="0"/>
            </a:br>
            <a:r>
              <a:rPr lang="en-US" dirty="0"/>
              <a:t>industrial internet can dramatically transform industrial control systems in two major themes:</a:t>
            </a:r>
            <a:br>
              <a:rPr lang="en-US" dirty="0"/>
            </a:b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25</a:t>
            </a:fld>
            <a:endParaRPr lang="en-US"/>
          </a:p>
        </p:txBody>
      </p:sp>
    </p:spTree>
    <p:extLst>
      <p:ext uri="{BB962C8B-B14F-4D97-AF65-F5344CB8AC3E}">
        <p14:creationId xmlns:p14="http://schemas.microsoft.com/office/powerpoint/2010/main" val="40189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3</a:t>
            </a:fld>
            <a:endParaRPr lang="en-US"/>
          </a:p>
        </p:txBody>
      </p:sp>
    </p:spTree>
    <p:extLst>
      <p:ext uri="{BB962C8B-B14F-4D97-AF65-F5344CB8AC3E}">
        <p14:creationId xmlns:p14="http://schemas.microsoft.com/office/powerpoint/2010/main" val="3985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4</a:t>
            </a:fld>
            <a:endParaRPr lang="en-US"/>
          </a:p>
        </p:txBody>
      </p:sp>
    </p:spTree>
    <p:extLst>
      <p:ext uri="{BB962C8B-B14F-4D97-AF65-F5344CB8AC3E}">
        <p14:creationId xmlns:p14="http://schemas.microsoft.com/office/powerpoint/2010/main" val="413595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5</a:t>
            </a:fld>
            <a:endParaRPr lang="en-US"/>
          </a:p>
        </p:txBody>
      </p:sp>
    </p:spTree>
    <p:extLst>
      <p:ext uri="{BB962C8B-B14F-4D97-AF65-F5344CB8AC3E}">
        <p14:creationId xmlns:p14="http://schemas.microsoft.com/office/powerpoint/2010/main" val="4119423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6</a:t>
            </a:fld>
            <a:endParaRPr lang="en-US"/>
          </a:p>
        </p:txBody>
      </p:sp>
    </p:spTree>
    <p:extLst>
      <p:ext uri="{BB962C8B-B14F-4D97-AF65-F5344CB8AC3E}">
        <p14:creationId xmlns:p14="http://schemas.microsoft.com/office/powerpoint/2010/main" val="3511517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approach for designing a complex system is to decompose it into constituent subsystems. Suppose we want to address the concerns of what the</a:t>
            </a:r>
            <a:br>
              <a:rPr lang="en-US" dirty="0"/>
            </a:br>
            <a:r>
              <a:rPr lang="en-US" dirty="0"/>
              <a:t>functional subsystems are, across what interfaces they interact and how they interact to realize the desired system behaviors. A functional decomposition of the system can make each of the subsystems easier to conceive, understand, design, implement, reuse and maintain. A component diagram may be used to describe structure of the subsystems and their interfaces, sequence diagrams the way in which the subsystems interact, and state diagrams the way in which the system or one of its subsystems behaves in response to external events. These diagrams and their associated documentation collectively describe and  address the concerns of the functional decomposition. The component, sequence and state diagrams are said to be the model kinds for addressing the concerns of functional structure of the system. The resultant concrete models by applying these model types to system decomposition are the part of the architecture models.</a:t>
            </a:r>
          </a:p>
        </p:txBody>
      </p:sp>
      <p:sp>
        <p:nvSpPr>
          <p:cNvPr id="4" name="Slide Number Placeholder 3"/>
          <p:cNvSpPr>
            <a:spLocks noGrp="1"/>
          </p:cNvSpPr>
          <p:nvPr>
            <p:ph type="sldNum" sz="quarter" idx="10"/>
          </p:nvPr>
        </p:nvSpPr>
        <p:spPr/>
        <p:txBody>
          <a:bodyPr/>
          <a:lstStyle/>
          <a:p>
            <a:fld id="{E8F1D1A0-1B1E-4AF3-8776-D184071874B4}" type="slidenum">
              <a:rPr lang="en-US" smtClean="0"/>
              <a:t>7</a:t>
            </a:fld>
            <a:endParaRPr lang="en-US"/>
          </a:p>
        </p:txBody>
      </p:sp>
    </p:spTree>
    <p:extLst>
      <p:ext uri="{BB962C8B-B14F-4D97-AF65-F5344CB8AC3E}">
        <p14:creationId xmlns:p14="http://schemas.microsoft.com/office/powerpoint/2010/main" val="371615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Dr. John Lund, communications researcher and author, held a seminar on communication where he gave some amazing advice on how to better communicate with others. His input was simple and easy to follow, yet powerful. The best quote of the entire event was this: “Don`t communicate to be understood; rather, communicate so as not to be misunderstood.” What a great way to put things in perspective regarding our efforts on how to improve our communication. So in that spirit, we will decompose the requirements of Industry 4.0 into the different perspectives that stakeholders will have.</a:t>
            </a:r>
            <a:endParaRPr lang="en-US" b="1" dirty="0"/>
          </a:p>
          <a:p>
            <a:endParaRPr lang="en-US" b="1" dirty="0"/>
          </a:p>
          <a:p>
            <a:r>
              <a:rPr lang="en-US" b="1" dirty="0"/>
              <a:t>ARCHITECTURE FRAMEWORK</a:t>
            </a:r>
            <a:br>
              <a:rPr lang="en-US" b="1" dirty="0"/>
            </a:br>
            <a:r>
              <a:rPr lang="en-US" dirty="0"/>
              <a:t>An architecture framework contains information identifying the fundamental architecture constructs and specifies concerns, stakeholders, viewpoints, model kinds, correspondence rules and conditions of applicability. System architects can use an architecture framework to discover, describe and organize topics of interest (concerns) about the system at hand; they can further use architecture representation to clarify, analyze and resolve these concerns.</a:t>
            </a:r>
            <a:r>
              <a:rPr lang="en-US" dirty="0" smtClean="0"/>
              <a:t> </a:t>
            </a:r>
            <a:br>
              <a:rPr lang="en-US" dirty="0" smtClean="0"/>
            </a:br>
            <a:endParaRPr lang="en-US" dirty="0" smtClean="0"/>
          </a:p>
          <a:p>
            <a:r>
              <a:rPr lang="en-US" dirty="0"/>
              <a:t>At the core of the ISO/IEC/IEEE Architecture Description standard are viewpoints. A </a:t>
            </a:r>
            <a:r>
              <a:rPr lang="en-US" i="1" dirty="0"/>
              <a:t>viewpoint </a:t>
            </a:r>
            <a:r>
              <a:rPr lang="en-US" dirty="0"/>
              <a:t>comprises conventions framing the description and analysis of specific system concerns. A </a:t>
            </a:r>
            <a:br>
              <a:rPr lang="en-US" dirty="0"/>
            </a:br>
            <a:r>
              <a:rPr lang="en-US" dirty="0"/>
              <a:t>viewpoint frames one or more concerns. The term </a:t>
            </a:r>
            <a:r>
              <a:rPr lang="en-US" i="1" dirty="0"/>
              <a:t>concern </a:t>
            </a:r>
            <a:r>
              <a:rPr lang="en-US" dirty="0"/>
              <a:t>refers to any topic of interest pertaining to the system. A </a:t>
            </a:r>
            <a:r>
              <a:rPr lang="en-US" i="1" dirty="0"/>
              <a:t>stakeholder </a:t>
            </a:r>
            <a:r>
              <a:rPr lang="en-US" dirty="0"/>
              <a:t>is an individual, team, organization or classes thereof,</a:t>
            </a:r>
            <a:br>
              <a:rPr lang="en-US" dirty="0"/>
            </a:br>
            <a:r>
              <a:rPr lang="en-US" dirty="0"/>
              <a:t>having an interest in a concern and by extension an interest in the viewpoint and system1. To aid the tasks of describing, analyzing and resolving concerns, one or more modeling constructs can</a:t>
            </a:r>
            <a:br>
              <a:rPr lang="en-US" dirty="0"/>
            </a:br>
            <a:r>
              <a:rPr lang="en-US" dirty="0"/>
              <a:t>be defined as the </a:t>
            </a:r>
            <a:r>
              <a:rPr lang="en-US" i="1" dirty="0"/>
              <a:t>model kinds</a:t>
            </a:r>
            <a:r>
              <a:rPr lang="en-US" dirty="0"/>
              <a:t>2 for each viewpoint. The constructs of viewpoints and their corresponding stakeholders, concerns and model kinds can be considered as the architecture</a:t>
            </a:r>
            <a:br>
              <a:rPr lang="en-US" dirty="0"/>
            </a:br>
            <a:r>
              <a:rPr lang="en-US" dirty="0"/>
              <a:t>frame.</a:t>
            </a:r>
            <a:r>
              <a:rPr lang="en-US" dirty="0" smtClean="0"/>
              <a:t> </a:t>
            </a:r>
            <a:br>
              <a:rPr lang="en-US" dirty="0" smtClean="0"/>
            </a:br>
            <a:endParaRPr lang="en-US" b="1" dirty="0"/>
          </a:p>
          <a:p>
            <a:endParaRPr lang="en-US" b="1" dirty="0"/>
          </a:p>
          <a:p>
            <a:r>
              <a:rPr lang="en-US" b="1" dirty="0"/>
              <a:t>BUSINESS VIEWPOINT</a:t>
            </a:r>
            <a:br>
              <a:rPr lang="en-US" b="1" dirty="0"/>
            </a:br>
            <a:r>
              <a:rPr lang="en-US" dirty="0"/>
              <a:t>The </a:t>
            </a:r>
            <a:r>
              <a:rPr lang="en-US" i="1" dirty="0"/>
              <a:t>business viewpoint </a:t>
            </a:r>
            <a:r>
              <a:rPr lang="en-US" dirty="0"/>
              <a:t>attends to the concerns of the identification of stakeholders and their business vision, values and objectives in establishing an IIoT system in its business and regulatory</a:t>
            </a:r>
            <a:br>
              <a:rPr lang="en-US" dirty="0"/>
            </a:br>
            <a:r>
              <a:rPr lang="en-US" dirty="0"/>
              <a:t>context. It further identifies how the IIoT system achieves the stated objectives through its mapping to fundamental system capabilities. These concerns are business-oriented and are of particular interest to business decision-makers, product managers and system engineers.</a:t>
            </a:r>
          </a:p>
          <a:p>
            <a:endParaRPr lang="en-US" dirty="0"/>
          </a:p>
          <a:p>
            <a:r>
              <a:rPr lang="en-US" b="1" dirty="0"/>
              <a:t>USAGE VIEWPOINT</a:t>
            </a:r>
            <a:br>
              <a:rPr lang="en-US" b="1" dirty="0"/>
            </a:br>
            <a:r>
              <a:rPr lang="en-US" dirty="0"/>
              <a:t>The </a:t>
            </a:r>
            <a:r>
              <a:rPr lang="en-US" i="1" dirty="0"/>
              <a:t>usage viewpoint </a:t>
            </a:r>
            <a:r>
              <a:rPr lang="en-US" dirty="0"/>
              <a:t>addresses the concerns of expected system usage. It is typically represented as sequences of activities involving human or logical (e.g. system or system components) users</a:t>
            </a:r>
            <a:br>
              <a:rPr lang="en-US" dirty="0"/>
            </a:br>
            <a:r>
              <a:rPr lang="en-US" dirty="0"/>
              <a:t>that deliver its intended functionality in ultimately achieving its fundamental system capabilities. The stakeholders of these concerns typically consist of system engineers, product managers and</a:t>
            </a:r>
            <a:br>
              <a:rPr lang="en-US" dirty="0"/>
            </a:br>
            <a:r>
              <a:rPr lang="en-US" dirty="0"/>
              <a:t>the other stakeholders including the individuals who are involved in the specification of the IIoT system under consideration and who represent the users in its ultimate usage.</a:t>
            </a:r>
            <a:r>
              <a:rPr lang="en-US" dirty="0" smtClean="0"/>
              <a:t> </a:t>
            </a:r>
            <a:br>
              <a:rPr lang="en-US" dirty="0" smtClean="0"/>
            </a:br>
            <a:endParaRPr lang="en-US" dirty="0" smtClean="0"/>
          </a:p>
          <a:p>
            <a:endParaRPr lang="en-US" dirty="0" smtClean="0"/>
          </a:p>
          <a:p>
            <a:r>
              <a:rPr lang="en-US" b="1" dirty="0"/>
              <a:t>FUNCTIONAL VIEWPOINT</a:t>
            </a:r>
            <a:br>
              <a:rPr lang="en-US" b="1" dirty="0"/>
            </a:br>
            <a:r>
              <a:rPr lang="en-US" dirty="0"/>
              <a:t>The </a:t>
            </a:r>
            <a:r>
              <a:rPr lang="en-US" i="1" dirty="0"/>
              <a:t>functional viewpoint </a:t>
            </a:r>
            <a:r>
              <a:rPr lang="en-US" dirty="0"/>
              <a:t>focuses on the functional components in an IIoT system, their structure and interrelation, the interfaces and interactions between them, and the relation and interactions of  the system with external elements in the environment, to support the usages and activities of the overall system. These concerns are of particular interest to system and component architects, developers and integrators.</a:t>
            </a:r>
          </a:p>
          <a:p>
            <a:endParaRPr lang="en-US" dirty="0"/>
          </a:p>
          <a:p>
            <a:endParaRPr lang="en-US" dirty="0"/>
          </a:p>
          <a:p>
            <a:r>
              <a:rPr lang="en-US" b="1" dirty="0"/>
              <a:t>IMPLEMENTATION VIEWPOINT</a:t>
            </a:r>
            <a:br>
              <a:rPr lang="en-US" b="1" dirty="0"/>
            </a:br>
            <a:r>
              <a:rPr lang="en-US" dirty="0"/>
              <a:t>The </a:t>
            </a:r>
            <a:r>
              <a:rPr lang="en-US" i="1" dirty="0"/>
              <a:t>implementation viewpoint </a:t>
            </a:r>
            <a:r>
              <a:rPr lang="en-US" dirty="0"/>
              <a:t>deals with the technologies needed to implement functional components (functional viewpoint), their communication schemes and their lifecycle procedures. These elements are coordinated by activities (usage viewpoint) and supportive of the system capabilities (business viewpoint). These concerns are of particular interest to system and component architects, developers and integrators, and system operators.</a:t>
            </a:r>
            <a:r>
              <a:rPr lang="en-US" dirty="0" smtClean="0"/>
              <a:t> </a:t>
            </a:r>
            <a:br>
              <a:rPr lang="en-US" dirty="0" smtClean="0"/>
            </a:br>
            <a:endParaRPr lang="en-US" dirty="0" smtClean="0"/>
          </a:p>
          <a:p>
            <a:r>
              <a:rPr lang="en-US" dirty="0"/>
              <a:t>The business, usage, functional and implementation viewpoints facilitate a systematic way to identify IIoT system concerns and their stakeholders, to bring similar or related concerns together</a:t>
            </a:r>
            <a:br>
              <a:rPr lang="en-US" dirty="0"/>
            </a:br>
            <a:r>
              <a:rPr lang="en-US" dirty="0"/>
              <a:t>so they can be analyzed and addressed effectively. The deliberation of the concerns is often performed within each of the viewpoints to which they belong. However, this is not to suggest</a:t>
            </a:r>
            <a:br>
              <a:rPr lang="en-US" dirty="0"/>
            </a:br>
            <a:r>
              <a:rPr lang="en-US" dirty="0"/>
              <a:t>that system concerns are always to be resolved within each of the viewpoints, in isolation to those in other viewpoints.</a:t>
            </a:r>
          </a:p>
          <a:p>
            <a:r>
              <a:rPr lang="en-US" dirty="0"/>
              <a:t/>
            </a:r>
            <a:br>
              <a:rPr lang="en-US" dirty="0"/>
            </a:br>
            <a:r>
              <a:rPr lang="en-US" dirty="0"/>
              <a:t>The order in which the business, usage, functional and implementation viewpoints are arranged, from top to bottom, as depicted in Figure 3-5, reflects a general interaction pattern between the</a:t>
            </a:r>
            <a:br>
              <a:rPr lang="en-US" dirty="0"/>
            </a:br>
            <a:r>
              <a:rPr lang="en-US" dirty="0"/>
              <a:t>viewpoints. Broadly speaking, decisions from a higher-level viewpoint guide and impose</a:t>
            </a:r>
            <a:r>
              <a:rPr lang="en-US" dirty="0" smtClean="0"/>
              <a:t> </a:t>
            </a:r>
            <a:r>
              <a:rPr lang="en-US" dirty="0"/>
              <a:t>requirements on the viewpoints below it. For example, the decisions resulting from the business viewpoint has direct influence to the deliberations in the usage viewpoint and so forth. On the other hand, the deliberation of the concerns in a lower viewpoint, including implementing requirements from the viewpoints above it, validate and in some cases cause revisions to the analysis and possibly the decisions in the viewpoint above it. For example, the deliberation in the usage viewpoint may validate if some of the fundamental system capability proposed in the business viewpoint can be realized.</a:t>
            </a:r>
            <a:br>
              <a:rPr lang="en-US" dirty="0"/>
            </a:br>
            <a:endParaRPr lang="en-US" dirty="0"/>
          </a:p>
          <a:p>
            <a:endParaRPr lang="en-US" dirty="0"/>
          </a:p>
          <a:p>
            <a:r>
              <a:rPr lang="en-US" b="1" dirty="0"/>
              <a:t>Cross Cutting Concerns</a:t>
            </a:r>
          </a:p>
          <a:p>
            <a:r>
              <a:rPr lang="en-US" dirty="0"/>
              <a:t>Moreover, there are classes of system concerns, such as those related to safety and security,</a:t>
            </a:r>
            <a:br>
              <a:rPr lang="en-US" dirty="0"/>
            </a:br>
            <a:r>
              <a:rPr lang="en-US" dirty="0"/>
              <a:t>which may require consistent consideration across the viewpoints. These are sometimes referred</a:t>
            </a:r>
            <a:br>
              <a:rPr lang="en-US" dirty="0"/>
            </a:br>
            <a:r>
              <a:rPr lang="en-US" dirty="0"/>
              <a:t>to as crosscutting concerns. These classes of concerns are often related to system properties</a:t>
            </a:r>
            <a:br>
              <a:rPr lang="en-US" dirty="0"/>
            </a:br>
            <a:r>
              <a:rPr lang="en-US" dirty="0"/>
              <a:t>resulting not just from its components but also the interactions among these components—the</a:t>
            </a:r>
            <a:br>
              <a:rPr lang="en-US" dirty="0"/>
            </a:br>
            <a:r>
              <a:rPr lang="en-US" dirty="0"/>
              <a:t>emergent properties of the system. Emergent system-wide properties are called system</a:t>
            </a:r>
            <a:br>
              <a:rPr lang="en-US" dirty="0"/>
            </a:br>
            <a:r>
              <a:rPr lang="en-US" dirty="0"/>
              <a:t>characteristics in the context of this reference architecture. More formally, </a:t>
            </a:r>
            <a:r>
              <a:rPr lang="en-US" i="1" dirty="0"/>
              <a:t>system characteristics</a:t>
            </a:r>
            <a:br>
              <a:rPr lang="en-US" i="1" dirty="0"/>
            </a:br>
            <a:r>
              <a:rPr lang="en-US" dirty="0"/>
              <a:t>are system properties and behaviors of an IIoT system resulting from those of its constituent </a:t>
            </a:r>
          </a:p>
          <a:p>
            <a:r>
              <a:rPr lang="en-US" dirty="0"/>
              <a:t>subsystems and the nature of their interactions with each other, the context and the environment</a:t>
            </a:r>
            <a:br>
              <a:rPr lang="en-US" dirty="0"/>
            </a:br>
            <a:r>
              <a:rPr lang="en-US" dirty="0"/>
              <a:t>in which they operate. These properties usually have contractual value, e.g. supporting Service</a:t>
            </a:r>
            <a:br>
              <a:rPr lang="en-US" dirty="0"/>
            </a:br>
            <a:r>
              <a:rPr lang="en-US" dirty="0"/>
              <a:t>Level Agreement (SLA), for the system stakeholders.</a:t>
            </a:r>
            <a:br>
              <a:rPr lang="en-US" dirty="0"/>
            </a:br>
            <a:endParaRPr lang="en-US" dirty="0"/>
          </a:p>
          <a:p>
            <a:r>
              <a:rPr lang="en-US" dirty="0"/>
              <a:t>System concerns related to safety and security are of crucial importance to IIoT systems. To</a:t>
            </a:r>
            <a:br>
              <a:rPr lang="en-US" dirty="0"/>
            </a:br>
            <a:r>
              <a:rPr lang="en-US" dirty="0"/>
              <a:t>ensure the system is capable of demonstrating the expected system characteristics, it is essential</a:t>
            </a:r>
            <a:br>
              <a:rPr lang="en-US" dirty="0"/>
            </a:br>
            <a:r>
              <a:rPr lang="en-US" dirty="0"/>
              <a:t>to have a clear understanding of the business drivers for strong safety and security requirements</a:t>
            </a:r>
            <a:br>
              <a:rPr lang="en-US" dirty="0"/>
            </a:br>
            <a:r>
              <a:rPr lang="en-US" dirty="0"/>
              <a:t>and their potential effect on the business objectives in case they are not met. It also requires</a:t>
            </a:r>
            <a:br>
              <a:rPr lang="en-US" dirty="0"/>
            </a:br>
            <a:r>
              <a:rPr lang="en-US" dirty="0"/>
              <a:t>detailed consideration of how these requirements affects the usages of the system. Finally, the</a:t>
            </a:r>
            <a:br>
              <a:rPr lang="en-US" dirty="0"/>
            </a:br>
            <a:r>
              <a:rPr lang="en-US" dirty="0"/>
              <a:t>requirements and usage considerations must be reflected in the design of the functional</a:t>
            </a:r>
            <a:br>
              <a:rPr lang="en-US" dirty="0"/>
            </a:br>
            <a:r>
              <a:rPr lang="en-US" dirty="0"/>
              <a:t>components and the choice of technologies and actual implementation of the system.</a:t>
            </a:r>
            <a:r>
              <a:rPr lang="en-US" dirty="0" smtClean="0"/>
              <a:t>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8</a:t>
            </a:fld>
            <a:endParaRPr lang="en-US"/>
          </a:p>
        </p:txBody>
      </p:sp>
    </p:spTree>
    <p:extLst>
      <p:ext uri="{BB962C8B-B14F-4D97-AF65-F5344CB8AC3E}">
        <p14:creationId xmlns:p14="http://schemas.microsoft.com/office/powerpoint/2010/main" val="106789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Viewpoint</a:t>
            </a:r>
            <a:endParaRPr lang="en-US" dirty="0"/>
          </a:p>
          <a:p>
            <a:endParaRPr lang="en-US" dirty="0"/>
          </a:p>
          <a:p>
            <a:r>
              <a:rPr lang="en-US" dirty="0"/>
              <a:t>Business-oriented concerns such as business value, expected return on investment, cost of maintenance and product liability must be evaluated when considering an IIoT system as a solution to business problems. To identify, evaluate and address these business concerns, we introduce a number of concepts and define the relationships between them.</a:t>
            </a:r>
            <a:r>
              <a:rPr lang="en-US" dirty="0" smtClean="0"/>
              <a:t/>
            </a:r>
            <a:br>
              <a:rPr lang="en-US" dirty="0" smtClean="0"/>
            </a:br>
            <a:endParaRPr lang="en-US" dirty="0" smtClean="0"/>
          </a:p>
          <a:p>
            <a:r>
              <a:rPr lang="en-US" b="1" dirty="0"/>
              <a:t>STAKEHOLDERS</a:t>
            </a:r>
            <a:br>
              <a:rPr lang="en-US" b="1" dirty="0"/>
            </a:br>
            <a:r>
              <a:rPr lang="en-US" i="1" dirty="0" err="1"/>
              <a:t>Stakeholders</a:t>
            </a:r>
            <a:r>
              <a:rPr lang="en-US" i="1" dirty="0"/>
              <a:t> </a:t>
            </a:r>
            <a:r>
              <a:rPr lang="en-US" dirty="0"/>
              <a:t>have a major stake in the business and strong influence in its direction. They include</a:t>
            </a:r>
            <a:br>
              <a:rPr lang="en-US" dirty="0"/>
            </a:br>
            <a:r>
              <a:rPr lang="en-US" dirty="0"/>
              <a:t>those who drive the conception and development of IIoT systems in an organization. They are</a:t>
            </a:r>
            <a:br>
              <a:rPr lang="en-US" dirty="0"/>
            </a:br>
            <a:r>
              <a:rPr lang="en-US" dirty="0"/>
              <a:t>often recognized as important strategic thinkers and visionaries within a company or an industry.</a:t>
            </a:r>
            <a:br>
              <a:rPr lang="en-US" dirty="0"/>
            </a:br>
            <a:r>
              <a:rPr lang="en-US" dirty="0"/>
              <a:t>It is important to identify these major stakeholders and engage them early in the process of</a:t>
            </a:r>
            <a:br>
              <a:rPr lang="en-US" dirty="0"/>
            </a:br>
            <a:r>
              <a:rPr lang="en-US" dirty="0"/>
              <a:t>evaluating these business-oriented concerns.</a:t>
            </a:r>
            <a:r>
              <a:rPr lang="en-US" dirty="0" smtClean="0"/>
              <a:t> </a:t>
            </a:r>
            <a:br>
              <a:rPr lang="en-US" dirty="0" smtClean="0"/>
            </a:br>
            <a:endParaRPr lang="en-US" dirty="0" smtClean="0"/>
          </a:p>
          <a:p>
            <a:r>
              <a:rPr lang="en-US" b="1" dirty="0"/>
              <a:t>VISION</a:t>
            </a:r>
            <a:br>
              <a:rPr lang="en-US" b="1" dirty="0"/>
            </a:br>
            <a:r>
              <a:rPr lang="en-US" i="1" dirty="0" err="1"/>
              <a:t>Vision</a:t>
            </a:r>
            <a:r>
              <a:rPr lang="en-US" i="1" dirty="0"/>
              <a:t> </a:t>
            </a:r>
            <a:r>
              <a:rPr lang="en-US" dirty="0"/>
              <a:t>describes a future state of an organization or an industry.1 It provides the business</a:t>
            </a:r>
            <a:br>
              <a:rPr lang="en-US" dirty="0"/>
            </a:br>
            <a:r>
              <a:rPr lang="en-US" dirty="0"/>
              <a:t>direction toward which an organization executes. Senior business stakeholders usually develop</a:t>
            </a:r>
            <a:br>
              <a:rPr lang="en-US" dirty="0"/>
            </a:br>
            <a:r>
              <a:rPr lang="en-US" dirty="0"/>
              <a:t>and present an organization’s vision.</a:t>
            </a:r>
          </a:p>
          <a:p>
            <a:r>
              <a:rPr lang="en-US" dirty="0"/>
              <a:t/>
            </a:r>
            <a:br>
              <a:rPr lang="en-US" dirty="0"/>
            </a:br>
            <a:r>
              <a:rPr lang="en-US" b="1" dirty="0"/>
              <a:t>VALUES</a:t>
            </a:r>
            <a:br>
              <a:rPr lang="en-US" b="1" dirty="0"/>
            </a:br>
            <a:r>
              <a:rPr lang="en-US" i="1" dirty="0" err="1"/>
              <a:t>Values</a:t>
            </a:r>
            <a:r>
              <a:rPr lang="en-US" i="1" dirty="0"/>
              <a:t> </a:t>
            </a:r>
            <a:r>
              <a:rPr lang="en-US" dirty="0"/>
              <a:t>reflect how the vision may be perceived by the stakeholders who will be involved in</a:t>
            </a:r>
            <a:br>
              <a:rPr lang="en-US" dirty="0"/>
            </a:br>
            <a:r>
              <a:rPr lang="en-US" dirty="0"/>
              <a:t>funding the implementation of the new system as well as by the users of the resulting system.</a:t>
            </a:r>
            <a:br>
              <a:rPr lang="en-US" dirty="0"/>
            </a:br>
            <a:r>
              <a:rPr lang="en-US" dirty="0"/>
              <a:t>These values are typically identified by senior business and technical leaders in an organization.</a:t>
            </a:r>
            <a:br>
              <a:rPr lang="en-US" dirty="0"/>
            </a:br>
            <a:r>
              <a:rPr lang="en-US" dirty="0"/>
              <a:t>They provide the rationale as to why the vision has merit.</a:t>
            </a:r>
          </a:p>
          <a:p>
            <a:r>
              <a:rPr lang="en-US" dirty="0"/>
              <a:t/>
            </a:r>
            <a:br>
              <a:rPr lang="en-US" dirty="0"/>
            </a:br>
            <a:r>
              <a:rPr lang="en-US" b="1" dirty="0"/>
              <a:t>KEY OBJECTIVES</a:t>
            </a:r>
            <a:br>
              <a:rPr lang="en-US" b="1" dirty="0"/>
            </a:br>
            <a:r>
              <a:rPr lang="en-US" i="1" dirty="0"/>
              <a:t>Key objectives </a:t>
            </a:r>
            <a:r>
              <a:rPr lang="en-US" dirty="0"/>
              <a:t>are quantifiable high-level technical and ultimately business outcomes expected</a:t>
            </a:r>
            <a:br>
              <a:rPr lang="en-US" dirty="0"/>
            </a:br>
            <a:r>
              <a:rPr lang="en-US" dirty="0"/>
              <a:t>of the resultant system in the context of delivering the values. Key objectives should be</a:t>
            </a:r>
            <a:br>
              <a:rPr lang="en-US" dirty="0"/>
            </a:br>
            <a:r>
              <a:rPr lang="en-US" dirty="0"/>
              <a:t>measurable and time-bound. Senior business and technical leaders develop the key objectives.</a:t>
            </a:r>
            <a:r>
              <a:rPr lang="en-US" dirty="0" smtClean="0"/>
              <a:t> </a:t>
            </a:r>
            <a:br>
              <a:rPr lang="en-US" dirty="0" smtClean="0"/>
            </a:br>
            <a:endParaRPr lang="en-US" dirty="0" smtClean="0"/>
          </a:p>
          <a:p>
            <a:r>
              <a:rPr lang="en-US" b="1" dirty="0"/>
              <a:t>FUNDAMENTAL CAPABILITIES</a:t>
            </a:r>
            <a:br>
              <a:rPr lang="en-US" b="1" dirty="0"/>
            </a:br>
            <a:r>
              <a:rPr lang="en-US" i="1" dirty="0"/>
              <a:t>Fundamental capabilities </a:t>
            </a:r>
            <a:r>
              <a:rPr lang="en-US" dirty="0"/>
              <a:t>refer to high-level specifications of the essential ability of the system</a:t>
            </a:r>
            <a:br>
              <a:rPr lang="en-US" dirty="0"/>
            </a:br>
            <a:r>
              <a:rPr lang="en-US" dirty="0"/>
              <a:t>to complete specific major business tasks.2 Key objectives are the basis for identifying the</a:t>
            </a:r>
            <a:br>
              <a:rPr lang="en-US" dirty="0"/>
            </a:br>
            <a:r>
              <a:rPr lang="en-US" dirty="0"/>
              <a:t>fundamental capabilities. Capabilities should be specified independently of how they are to be</a:t>
            </a:r>
            <a:br>
              <a:rPr lang="en-US" dirty="0"/>
            </a:br>
            <a:r>
              <a:rPr lang="en-US" dirty="0"/>
              <a:t>implemented (neutral to both the architecture and technology choices) so that system designers</a:t>
            </a:r>
            <a:br>
              <a:rPr lang="en-US" dirty="0"/>
            </a:br>
            <a:r>
              <a:rPr lang="en-US" dirty="0"/>
              <a:t>and implementers are not unduly constrained at this stage.</a:t>
            </a:r>
            <a:br>
              <a:rPr lang="en-US" dirty="0"/>
            </a:br>
            <a:r>
              <a:rPr lang="en-US" dirty="0"/>
              <a:t>The process for following this approach is for the stakeholders to first identify the vision of the</a:t>
            </a:r>
            <a:br>
              <a:rPr lang="en-US" dirty="0"/>
            </a:br>
            <a:r>
              <a:rPr lang="en-US" dirty="0"/>
              <a:t>organization and then how it could improve its operations through the adoption of an IIoT</a:t>
            </a:r>
            <a:br>
              <a:rPr lang="en-US" dirty="0"/>
            </a:br>
            <a:r>
              <a:rPr lang="en-US" dirty="0"/>
              <a:t>system. From the vision, the stakeholders establish the values and experiences of the IIoT system</a:t>
            </a:r>
            <a:br>
              <a:rPr lang="en-US" dirty="0"/>
            </a:br>
            <a:r>
              <a:rPr lang="en-US" dirty="0"/>
              <a:t>under consideration and develop a set of key objectives that will drive the implementation of the</a:t>
            </a:r>
            <a:br>
              <a:rPr lang="en-US" dirty="0"/>
            </a:br>
            <a:r>
              <a:rPr lang="en-US" dirty="0"/>
              <a:t>vision. From the objectives, the stakeholders derive the fundamental capabilities that are</a:t>
            </a:r>
            <a:br>
              <a:rPr lang="en-US" dirty="0"/>
            </a:br>
            <a:r>
              <a:rPr lang="en-US" dirty="0"/>
              <a:t>required for the system.</a:t>
            </a:r>
            <a:br>
              <a:rPr lang="en-US" dirty="0"/>
            </a:br>
            <a:r>
              <a:rPr lang="en-US" dirty="0"/>
              <a:t>To verify that the resultant system indeed provides the desired capabilities meeting the</a:t>
            </a:r>
            <a:br>
              <a:rPr lang="en-US" dirty="0"/>
            </a:br>
            <a:r>
              <a:rPr lang="en-US" dirty="0"/>
              <a:t>objectives, they should be characterized by detailed quantifiable attributes such as the degree of</a:t>
            </a:r>
            <a:br>
              <a:rPr lang="en-US" dirty="0"/>
            </a:br>
            <a:r>
              <a:rPr lang="en-US" dirty="0"/>
              <a:t>safety, security and resilience, benchmarks to measure the success of the system, and the criteria</a:t>
            </a:r>
            <a:br>
              <a:rPr lang="en-US" dirty="0"/>
            </a:br>
            <a:r>
              <a:rPr lang="en-US" dirty="0"/>
              <a:t>by which the claimed system characteristics can be supported by appropriate evidence.</a:t>
            </a:r>
            <a:r>
              <a:rPr lang="en-US" dirty="0" smtClean="0"/>
              <a:t> </a:t>
            </a:r>
          </a:p>
          <a:p>
            <a:endParaRPr lang="en-US" dirty="0" smtClean="0"/>
          </a:p>
          <a:p>
            <a:r>
              <a:rPr lang="en-US" b="1" dirty="0"/>
              <a:t>USAGE VIEWPOINT</a:t>
            </a:r>
            <a:br>
              <a:rPr lang="en-US" b="1" dirty="0"/>
            </a:br>
            <a:r>
              <a:rPr lang="en-US" dirty="0"/>
              <a:t>The </a:t>
            </a:r>
            <a:r>
              <a:rPr lang="en-US" i="1" dirty="0"/>
              <a:t>usage viewpoint </a:t>
            </a:r>
            <a:r>
              <a:rPr lang="en-US" dirty="0"/>
              <a:t>is concerned with how an IIoT system realizes the key capabilities identified</a:t>
            </a:r>
            <a:br>
              <a:rPr lang="en-US" dirty="0"/>
            </a:br>
            <a:r>
              <a:rPr lang="en-US" dirty="0"/>
              <a:t>in the business viewpoint. The usage viewpoint describes the activities that coordinate various</a:t>
            </a:r>
            <a:br>
              <a:rPr lang="en-US" dirty="0"/>
            </a:br>
            <a:r>
              <a:rPr lang="en-US" dirty="0"/>
              <a:t>units of work over various system components. These activities—describing how the system is</a:t>
            </a:r>
            <a:br>
              <a:rPr lang="en-US" dirty="0"/>
            </a:br>
            <a:r>
              <a:rPr lang="en-US" dirty="0"/>
              <a:t>used—serve as an input for system requirements including those on key system characteristics</a:t>
            </a:r>
            <a:br>
              <a:rPr lang="en-US" dirty="0"/>
            </a:br>
            <a:r>
              <a:rPr lang="en-US" dirty="0"/>
              <a:t>and guide the design, implementation, deployment, operations and evolution of the IIoT system.</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9</a:t>
            </a:fld>
            <a:endParaRPr lang="en-US"/>
          </a:p>
        </p:txBody>
      </p:sp>
    </p:spTree>
    <p:extLst>
      <p:ext uri="{BB962C8B-B14F-4D97-AF65-F5344CB8AC3E}">
        <p14:creationId xmlns:p14="http://schemas.microsoft.com/office/powerpoint/2010/main" val="351668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063941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700" y="732952"/>
            <a:ext cx="11430001" cy="437043"/>
          </a:xfrm>
          <a:prstGeom prst="rect">
            <a:avLst/>
          </a:prstGeom>
        </p:spPr>
        <p:txBody>
          <a:bodyPr/>
          <a:lstStyle>
            <a:lvl1pPr>
              <a:defRPr sz="3200"/>
            </a:lvl1pPr>
          </a:lstStyle>
          <a:p>
            <a:r>
              <a:rPr lang="en-US" dirty="0" smtClean="0"/>
              <a:t>CLICK TO ADD TITLE</a:t>
            </a:r>
            <a:endParaRPr lang="en-US" dirty="0"/>
          </a:p>
        </p:txBody>
      </p:sp>
      <p:sp>
        <p:nvSpPr>
          <p:cNvPr id="3" name="Rectangle 3"/>
          <p:cNvSpPr>
            <a:spLocks noGrp="1" noChangeArrowheads="1"/>
          </p:cNvSpPr>
          <p:nvPr>
            <p:ph type="subTitle" idx="1" hasCustomPrompt="1"/>
          </p:nvPr>
        </p:nvSpPr>
        <p:spPr bwMode="white">
          <a:xfrm>
            <a:off x="404616" y="1266173"/>
            <a:ext cx="11431785" cy="410433"/>
          </a:xfrm>
          <a:noFill/>
          <a:ln>
            <a:noFill/>
          </a:ln>
          <a:extLst/>
        </p:spPr>
        <p:txBody>
          <a:bodyPr vert="horz" wrap="square" lIns="0" tIns="0" rIns="0" bIns="0" numCol="1" anchor="t" anchorCtr="0" compatLnSpc="1">
            <a:prstTxWarp prst="textNoShape">
              <a:avLst/>
            </a:prstTxWarp>
            <a:spAutoFit/>
          </a:bodyPr>
          <a:lstStyle>
            <a:lvl1pPr marL="380990" indent="-380990">
              <a:buNone/>
              <a:defRPr lang="en-US" sz="2667" b="0" dirty="0">
                <a:solidFill>
                  <a:srgbClr val="5F5F5F"/>
                </a:solidFill>
                <a:latin typeface="+mn-lt"/>
                <a:ea typeface="ＭＳ Ｐゴシック" pitchFamily="34" charset="-128"/>
              </a:defRPr>
            </a:lvl1pPr>
          </a:lstStyle>
          <a:p>
            <a:pPr marL="0" lvl="0" indent="0" eaLnBrk="1" hangingPunct="1"/>
            <a:r>
              <a:rPr lang="en-US" dirty="0" smtClean="0"/>
              <a:t>Subtitle</a:t>
            </a:r>
            <a:endParaRPr lang="en-US" dirty="0"/>
          </a:p>
        </p:txBody>
      </p:sp>
    </p:spTree>
    <p:extLst>
      <p:ext uri="{BB962C8B-B14F-4D97-AF65-F5344CB8AC3E}">
        <p14:creationId xmlns:p14="http://schemas.microsoft.com/office/powerpoint/2010/main" val="41773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67237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248370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152970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00148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34876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81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56902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3170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69301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59830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68469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17059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7156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56191"/>
            <a:ext cx="2844800" cy="365125"/>
          </a:xfrm>
          <a:prstGeom prst="rect">
            <a:avLst/>
          </a:prstGeom>
        </p:spPr>
        <p:txBody>
          <a:bodyPr/>
          <a:lstStyle/>
          <a:p>
            <a:fld id="{EE2556C5-CE8C-6547-B838-EA80C61A4AF7}" type="slidenum">
              <a:rPr lang="en-US" smtClean="0"/>
              <a:pPr/>
              <a:t>‹#›</a:t>
            </a:fld>
            <a:endParaRPr lang="en-US" dirty="0"/>
          </a:p>
        </p:txBody>
      </p:sp>
      <p:sp>
        <p:nvSpPr>
          <p:cNvPr id="6" name="Footer Placeholder 4"/>
          <p:cNvSpPr>
            <a:spLocks noGrp="1"/>
          </p:cNvSpPr>
          <p:nvPr>
            <p:ph type="ftr" sz="quarter" idx="3"/>
          </p:nvPr>
        </p:nvSpPr>
        <p:spPr>
          <a:xfrm>
            <a:off x="4165600" y="6683025"/>
            <a:ext cx="3860800" cy="173923"/>
          </a:xfrm>
          <a:prstGeom prst="rect">
            <a:avLst/>
          </a:prstGeom>
        </p:spPr>
        <p:txBody>
          <a:bodyPr vert="horz" lIns="91440" tIns="45720" rIns="91440" bIns="45720" rtlCol="0" anchor="ctr"/>
          <a:lstStyle>
            <a:lvl1pPr algn="ctr">
              <a:defRPr sz="1333" b="0">
                <a:solidFill>
                  <a:schemeClr val="bg1"/>
                </a:solidFill>
                <a:latin typeface="+mn-lt"/>
              </a:defRPr>
            </a:lvl1pPr>
          </a:lstStyle>
          <a:p>
            <a:r>
              <a:rPr lang="en-US" dirty="0" smtClean="0"/>
              <a:t>Intel Confidential – Internal Only</a:t>
            </a:r>
            <a:endParaRPr lang="en-US" dirty="0"/>
          </a:p>
        </p:txBody>
      </p:sp>
      <p:sp>
        <p:nvSpPr>
          <p:cNvPr id="7" name="Title 6"/>
          <p:cNvSpPr>
            <a:spLocks noGrp="1"/>
          </p:cNvSpPr>
          <p:nvPr>
            <p:ph type="title" hasCustomPrompt="1"/>
          </p:nvPr>
        </p:nvSpPr>
        <p:spPr>
          <a:xfrm>
            <a:off x="607484" y="13307"/>
            <a:ext cx="10972800" cy="724365"/>
          </a:xfrm>
          <a:prstGeom prst="rect">
            <a:avLst/>
          </a:prstGeom>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24317162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016000"/>
            <a:ext cx="10970683" cy="5283200"/>
          </a:xfrm>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a:lvl1pPr>
            <a:lvl2pPr>
              <a:defRPr lang="en-US" sz="2400" kern="1200" baseline="0" dirty="0" err="1" smtClean="0">
                <a:solidFill>
                  <a:schemeClr val="tx2"/>
                </a:solidFill>
                <a:latin typeface="+mn-lt"/>
                <a:ea typeface="+mn-ea"/>
                <a:cs typeface="Intel Clear" panose="020B0604020203020204" pitchFamily="34" charset="0"/>
              </a:defRPr>
            </a:lvl2pPr>
            <a:lvl3pPr marL="761981" indent="-304792">
              <a:defRPr lang="en-US" sz="24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18pt</a:t>
            </a:r>
            <a:r>
              <a:rPr lang="en-US" dirty="0" smtClean="0"/>
              <a:t> Intel Clear bullet one</a:t>
            </a:r>
          </a:p>
          <a:p>
            <a:pPr marL="761981" lvl="2" indent="-304792" algn="l" defTabSz="609585" rtl="0" eaLnBrk="1" latinLnBrk="0" hangingPunct="1">
              <a:spcBef>
                <a:spcPts val="1067"/>
              </a:spcBef>
              <a:buFont typeface="Wingdings" charset="2"/>
              <a:buChar char="§"/>
            </a:pPr>
            <a:r>
              <a:rPr lang="en-US" dirty="0" err="1" smtClean="0"/>
              <a:t>18pt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13307"/>
            <a:ext cx="10972800" cy="724365"/>
          </a:xfrm>
          <a:prstGeom prst="rect">
            <a:avLst/>
          </a:prstGeom>
        </p:spPr>
        <p:txBody>
          <a:bodyPr/>
          <a:lstStyle>
            <a:lvl1pPr>
              <a:defRPr/>
            </a:lvl1pPr>
          </a:lstStyle>
          <a:p>
            <a:r>
              <a:rPr lang="en-US" dirty="0" err="1" smtClean="0"/>
              <a:t>36pt</a:t>
            </a:r>
            <a:r>
              <a:rPr lang="en-US" dirty="0" smtClean="0"/>
              <a:t> Intel Clear Light Headline</a:t>
            </a:r>
            <a:endParaRPr lang="en-US" dirty="0"/>
          </a:p>
        </p:txBody>
      </p:sp>
      <p:sp>
        <p:nvSpPr>
          <p:cNvPr id="10" name="Footer Placeholder 4"/>
          <p:cNvSpPr>
            <a:spLocks noGrp="1"/>
          </p:cNvSpPr>
          <p:nvPr>
            <p:ph type="ftr" sz="quarter" idx="3"/>
          </p:nvPr>
        </p:nvSpPr>
        <p:spPr>
          <a:xfrm>
            <a:off x="4165600" y="6683024"/>
            <a:ext cx="3860800" cy="173923"/>
          </a:xfrm>
          <a:prstGeom prst="rect">
            <a:avLst/>
          </a:prstGeom>
        </p:spPr>
        <p:txBody>
          <a:bodyPr vert="horz" lIns="91440" tIns="45720" rIns="91440" bIns="45720" rtlCol="0" anchor="ctr"/>
          <a:lstStyle>
            <a:lvl1pPr algn="ctr">
              <a:defRPr sz="1333" b="0">
                <a:solidFill>
                  <a:schemeClr val="bg1"/>
                </a:solidFill>
                <a:latin typeface="+mn-lt"/>
              </a:defRPr>
            </a:lvl1pPr>
          </a:lstStyle>
          <a:p>
            <a:r>
              <a:rPr lang="en-US" dirty="0" smtClean="0"/>
              <a:t>Intel</a:t>
            </a:r>
            <a:r>
              <a:rPr lang="en-US" dirty="0" smtClean="0">
                <a:solidFill>
                  <a:srgbClr val="FF0000"/>
                </a:solidFill>
              </a:rPr>
              <a:t> </a:t>
            </a:r>
            <a:r>
              <a:rPr lang="en-US" dirty="0" smtClean="0"/>
              <a:t>Confidential – Internal Only</a:t>
            </a:r>
            <a:endParaRPr lang="en-US" dirty="0"/>
          </a:p>
        </p:txBody>
      </p:sp>
    </p:spTree>
    <p:extLst>
      <p:ext uri="{BB962C8B-B14F-4D97-AF65-F5344CB8AC3E}">
        <p14:creationId xmlns:p14="http://schemas.microsoft.com/office/powerpoint/2010/main" val="3138613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355375045"/>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4" r:id="rId5"/>
    <p:sldLayoutId id="2147483665" r:id="rId6"/>
    <p:sldLayoutId id="2147483666" r:id="rId7"/>
    <p:sldLayoutId id="2147483675" r:id="rId8"/>
    <p:sldLayoutId id="2147483676" r:id="rId9"/>
    <p:sldLayoutId id="214748367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77415876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jpeg"/><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6.png"/><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microsoft.com/office/2007/relationships/hdphoto" Target="../media/hdphoto2.wdp"/><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jpeg"/><Relationship Id="rId3" Type="http://schemas.openxmlformats.org/officeDocument/2006/relationships/notesSlide" Target="../notesSlides/notesSlide19.xml"/><Relationship Id="rId7" Type="http://schemas.openxmlformats.org/officeDocument/2006/relationships/image" Target="../media/image42.png"/><Relationship Id="rId12" Type="http://schemas.openxmlformats.org/officeDocument/2006/relationships/image" Target="../media/image35.jpe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41.png"/><Relationship Id="rId15" Type="http://schemas.openxmlformats.org/officeDocument/2006/relationships/image" Target="../media/image39.png"/><Relationship Id="rId10" Type="http://schemas.openxmlformats.org/officeDocument/2006/relationships/image" Target="../media/image37.jpeg"/><Relationship Id="rId4" Type="http://schemas.openxmlformats.org/officeDocument/2006/relationships/image" Target="../media/image40.jpg"/><Relationship Id="rId9" Type="http://schemas.openxmlformats.org/officeDocument/2006/relationships/image" Target="../media/image33.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0.xml"/><Relationship Id="rId7"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1.xml"/><Relationship Id="rId7"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Formal Architecture Overview</a:t>
              </a:r>
              <a:endParaRPr lang="en-US" sz="8800" kern="0" dirty="0">
                <a:solidFill>
                  <a:prstClr val="white"/>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12288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Functional</a:t>
            </a:r>
            <a:r>
              <a:rPr lang="en-US" dirty="0" smtClean="0"/>
              <a:t> Viewpoint</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gradFill>
              <a:gsLst>
                <a:gs pos="0">
                  <a:srgbClr val="788500"/>
                </a:gs>
                <a:gs pos="100000">
                  <a:srgbClr val="D0E6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gradFill flip="none" rotWithShape="1">
              <a:gsLst>
                <a:gs pos="0">
                  <a:srgbClr val="9E2300"/>
                </a:gs>
                <a:gs pos="100000">
                  <a:srgbClr val="FF44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gradFill>
              <a:gsLst>
                <a:gs pos="0">
                  <a:schemeClr val="tx1">
                    <a:lumMod val="50000"/>
                  </a:schemeClr>
                </a:gs>
                <a:gs pos="100000">
                  <a:schemeClr val="tx2"/>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7" name="TextBox 6"/>
          <p:cNvSpPr txBox="1"/>
          <p:nvPr/>
        </p:nvSpPr>
        <p:spPr>
          <a:xfrm>
            <a:off x="552450" y="1170056"/>
            <a:ext cx="4191000" cy="769441"/>
          </a:xfrm>
          <a:prstGeom prst="rect">
            <a:avLst/>
          </a:prstGeom>
          <a:noFill/>
        </p:spPr>
        <p:txBody>
          <a:bodyPr wrap="square" rtlCol="0">
            <a:spAutoFit/>
          </a:bodyPr>
          <a:lstStyle/>
          <a:p>
            <a:r>
              <a:rPr lang="en-US" sz="1600" b="1" dirty="0"/>
              <a:t>THE CONTROL DOMAIN</a:t>
            </a:r>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that are performed by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industrial control systems.</a:t>
            </a:r>
          </a:p>
        </p:txBody>
      </p:sp>
      <p:sp>
        <p:nvSpPr>
          <p:cNvPr id="11" name="TextBox 10"/>
          <p:cNvSpPr txBox="1"/>
          <p:nvPr/>
        </p:nvSpPr>
        <p:spPr>
          <a:xfrm>
            <a:off x="552450" y="2077198"/>
            <a:ext cx="4124325" cy="984885"/>
          </a:xfrm>
          <a:prstGeom prst="rect">
            <a:avLst/>
          </a:prstGeom>
          <a:noFill/>
        </p:spPr>
        <p:txBody>
          <a:bodyPr wrap="square" rtlCol="0">
            <a:spAutoFit/>
          </a:bodyPr>
          <a:lstStyle/>
          <a:p>
            <a:r>
              <a:rPr lang="en-US" sz="1600" b="1" dirty="0" smtClean="0"/>
              <a:t>THE </a:t>
            </a:r>
            <a:r>
              <a:rPr lang="en-US" sz="1600" b="1" dirty="0"/>
              <a:t>OPERATIONS DOMAIN</a:t>
            </a:r>
            <a:r>
              <a:rPr lang="en-US" sz="1600" dirty="0"/>
              <a:t> </a:t>
            </a:r>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responsible for the provisioning</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 management</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 monitoring and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optimization. </a:t>
            </a:r>
          </a:p>
        </p:txBody>
      </p:sp>
      <p:sp>
        <p:nvSpPr>
          <p:cNvPr id="31" name="TextBox 30"/>
          <p:cNvSpPr txBox="1"/>
          <p:nvPr/>
        </p:nvSpPr>
        <p:spPr>
          <a:xfrm>
            <a:off x="552450" y="3204472"/>
            <a:ext cx="4191000" cy="1446550"/>
          </a:xfrm>
          <a:prstGeom prst="rect">
            <a:avLst/>
          </a:prstGeom>
          <a:noFill/>
        </p:spPr>
        <p:txBody>
          <a:bodyPr wrap="square" rtlCol="0">
            <a:spAutoFit/>
          </a:bodyPr>
          <a:lstStyle/>
          <a:p>
            <a:r>
              <a:rPr lang="en-US" sz="1600" b="1" dirty="0" smtClean="0"/>
              <a:t>THE INFORMATION DOMAIN</a:t>
            </a:r>
            <a:endParaRPr lang="en-US" sz="1600" b="1" dirty="0"/>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for gathering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data and transforming</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 persisting,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modeling or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analyzing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that data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to acquire high-level intelligence about the overall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system.</a:t>
            </a:r>
            <a:endParaRPr lang="en-US" sz="1400" dirty="0">
              <a:solidFill>
                <a:schemeClr val="tx2"/>
              </a:solidFill>
            </a:endParaRPr>
          </a:p>
          <a:p>
            <a:endParaRPr lang="en-US" sz="1600" dirty="0" err="1" smtClean="0">
              <a:solidFill>
                <a:schemeClr val="tx2"/>
              </a:solidFill>
            </a:endParaRPr>
          </a:p>
        </p:txBody>
      </p:sp>
      <p:sp>
        <p:nvSpPr>
          <p:cNvPr id="32" name="TextBox 31"/>
          <p:cNvSpPr txBox="1"/>
          <p:nvPr/>
        </p:nvSpPr>
        <p:spPr>
          <a:xfrm>
            <a:off x="552450" y="5609337"/>
            <a:ext cx="4276725" cy="1107996"/>
          </a:xfrm>
          <a:prstGeom prst="rect">
            <a:avLst/>
          </a:prstGeom>
          <a:noFill/>
        </p:spPr>
        <p:txBody>
          <a:bodyPr wrap="square" rtlCol="0">
            <a:spAutoFit/>
          </a:bodyPr>
          <a:lstStyle/>
          <a:p>
            <a:r>
              <a:rPr lang="en-US" sz="1600" b="1" dirty="0" smtClean="0"/>
              <a:t>THE BUSINESS DOMAIN</a:t>
            </a:r>
            <a:endParaRPr lang="en-US" sz="1600" b="1" dirty="0"/>
          </a:p>
          <a:p>
            <a:r>
              <a:rPr lang="en-US" sz="1600" dirty="0">
                <a:latin typeface="Intel Clear Light" panose="020B0404020203020204" pitchFamily="34" charset="0"/>
                <a:ea typeface="Intel Clear Light" panose="020B0404020203020204" pitchFamily="34" charset="0"/>
                <a:cs typeface="Intel Clear Light" panose="020B0404020203020204" pitchFamily="34" charset="0"/>
              </a:rPr>
              <a:t>enable end-to-end operations of the industrial internet of </a:t>
            </a:r>
            <a:r>
              <a:rPr lang="en-US" sz="1600" dirty="0" smtClean="0">
                <a:latin typeface="Intel Clear Light" panose="020B0404020203020204" pitchFamily="34" charset="0"/>
                <a:ea typeface="Intel Clear Light" panose="020B0404020203020204" pitchFamily="34" charset="0"/>
                <a:cs typeface="Intel Clear Light" panose="020B0404020203020204" pitchFamily="34" charset="0"/>
              </a:rPr>
              <a:t>things systems </a:t>
            </a:r>
            <a:r>
              <a:rPr lang="en-US" dirty="0"/>
              <a:t/>
            </a:r>
            <a:br>
              <a:rPr lang="en-US" dirty="0"/>
            </a:br>
            <a:endParaRPr lang="en-US" dirty="0" smtClean="0">
              <a:solidFill>
                <a:schemeClr val="tx2"/>
              </a:solidFill>
              <a:latin typeface="+mn-lt"/>
            </a:endParaRPr>
          </a:p>
        </p:txBody>
      </p:sp>
      <p:sp>
        <p:nvSpPr>
          <p:cNvPr id="33" name="TextBox 32"/>
          <p:cNvSpPr txBox="1"/>
          <p:nvPr/>
        </p:nvSpPr>
        <p:spPr>
          <a:xfrm>
            <a:off x="552450" y="4491083"/>
            <a:ext cx="4191000" cy="984885"/>
          </a:xfrm>
          <a:prstGeom prst="rect">
            <a:avLst/>
          </a:prstGeom>
          <a:noFill/>
        </p:spPr>
        <p:txBody>
          <a:bodyPr wrap="square" rtlCol="0">
            <a:spAutoFit/>
          </a:bodyPr>
          <a:lstStyle/>
          <a:p>
            <a:r>
              <a:rPr lang="en-US" sz="1600" b="1" dirty="0"/>
              <a:t>THE APPLICATION D</a:t>
            </a:r>
            <a:r>
              <a:rPr lang="en-US" sz="1600" b="1" dirty="0" smtClean="0"/>
              <a:t>OMAIN</a:t>
            </a:r>
            <a:endParaRPr lang="en-US" sz="1600" b="1" dirty="0"/>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implementing application logic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that realizes business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functionalities. </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pic>
        <p:nvPicPr>
          <p:cNvPr id="18" name="Picture 17"/>
          <p:cNvPicPr>
            <a:picLocks noChangeAspect="1"/>
          </p:cNvPicPr>
          <p:nvPr/>
        </p:nvPicPr>
        <p:blipFill rotWithShape="1">
          <a:blip r:embed="rId4">
            <a:extLst>
              <a:ext uri="{BEBA8EAE-BF5A-486C-A8C5-ECC9F3942E4B}">
                <a14:imgProps xmlns:a14="http://schemas.microsoft.com/office/drawing/2010/main">
                  <a14:imgLayer r:embed="rId5">
                    <a14:imgEffect>
                      <a14:backgroundRemoval t="7222" b="95556" l="3283" r="97980">
                        <a14:foregroundMark x1="12879" y1="33889" x2="13131" y2="70000"/>
                        <a14:foregroundMark x1="8333" y1="31111" x2="9091" y2="52222"/>
                        <a14:foregroundMark x1="18939" y1="31111" x2="18182" y2="58333"/>
                        <a14:foregroundMark x1="29293" y1="51111" x2="48232" y2="63889"/>
                        <a14:foregroundMark x1="33586" y1="50000" x2="42424" y2="45556"/>
                      </a14:backgroundRemoval>
                    </a14:imgEffect>
                  </a14:imgLayer>
                </a14:imgProps>
              </a:ext>
            </a:extLst>
          </a:blip>
          <a:srcRect l="53951"/>
          <a:stretch/>
        </p:blipFill>
        <p:spPr>
          <a:xfrm>
            <a:off x="10289185" y="5232136"/>
            <a:ext cx="1612033" cy="1457019"/>
          </a:xfrm>
          <a:prstGeom prst="rect">
            <a:avLst/>
          </a:prstGeom>
          <a:effectLst>
            <a:glow rad="101600">
              <a:schemeClr val="bg1">
                <a:alpha val="60000"/>
              </a:schemeClr>
            </a:glow>
          </a:effectLst>
        </p:spPr>
      </p:pic>
    </p:spTree>
    <p:extLst>
      <p:ext uri="{BB962C8B-B14F-4D97-AF65-F5344CB8AC3E}">
        <p14:creationId xmlns:p14="http://schemas.microsoft.com/office/powerpoint/2010/main" val="7601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Control</a:t>
            </a:r>
            <a:r>
              <a:rPr lang="en-US" dirty="0" smtClean="0"/>
              <a:t> 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11</a:t>
            </a:fld>
            <a:endParaRPr lang="en-US" dirty="0"/>
          </a:p>
        </p:txBody>
      </p:sp>
      <p:sp>
        <p:nvSpPr>
          <p:cNvPr id="26" name="TextBox 25"/>
          <p:cNvSpPr txBox="1"/>
          <p:nvPr/>
        </p:nvSpPr>
        <p:spPr>
          <a:xfrm>
            <a:off x="-662123" y="1782818"/>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gradFill>
              <a:gsLst>
                <a:gs pos="0">
                  <a:srgbClr val="005FB2"/>
                </a:gs>
                <a:gs pos="100000">
                  <a:srgbClr val="D0E600"/>
                </a:gs>
                <a:gs pos="0">
                  <a:srgbClr val="7885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chemeClr val="l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7" name="TextBox 6"/>
          <p:cNvSpPr txBox="1"/>
          <p:nvPr/>
        </p:nvSpPr>
        <p:spPr>
          <a:xfrm>
            <a:off x="552450" y="1170056"/>
            <a:ext cx="4191000" cy="3570208"/>
          </a:xfrm>
          <a:prstGeom prst="rect">
            <a:avLst/>
          </a:prstGeom>
          <a:noFill/>
        </p:spPr>
        <p:txBody>
          <a:bodyPr wrap="square" rtlCol="0">
            <a:spAutoFit/>
          </a:bodyPr>
          <a:lstStyle/>
          <a:p>
            <a:r>
              <a:rPr lang="en-US" sz="3200" dirty="0">
                <a:solidFill>
                  <a:schemeClr val="accent3"/>
                </a:solidFill>
                <a:latin typeface="+mj-lt"/>
              </a:rPr>
              <a:t>Functional </a:t>
            </a:r>
            <a:r>
              <a:rPr lang="en-US" sz="3200" dirty="0">
                <a:latin typeface="+mj-lt"/>
              </a:rPr>
              <a:t>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that are performed by Control Domain</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Sensing</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Actuating</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Entity Abstraction</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Modeling</a:t>
            </a:r>
          </a:p>
          <a:p>
            <a:pPr marL="285750" indent="-285750">
              <a:lnSpc>
                <a:spcPct val="150000"/>
              </a:lnSpc>
              <a:buFont typeface="Arial" panose="020B0604020202020204" pitchFamily="34" charset="0"/>
              <a:buChar char="•"/>
            </a:pPr>
            <a:endParaRPr lang="en-US" sz="2000" dirty="0">
              <a:ea typeface="Intel Clear Light" panose="020B0404020203020204" pitchFamily="34" charset="0"/>
              <a:cs typeface="Intel Clear Light" panose="020B0404020203020204" pitchFamily="34" charset="0"/>
            </a:endParaRPr>
          </a:p>
          <a:p>
            <a:pPr marL="285750" indent="-285750">
              <a:lnSpc>
                <a:spcPct val="150000"/>
              </a:lnSpc>
              <a:buFont typeface="Arial" panose="020B0604020202020204" pitchFamily="34" charset="0"/>
              <a:buChar char="•"/>
            </a:pPr>
            <a:endParaRPr lang="en-US" sz="2000" dirty="0">
              <a:ea typeface="Intel Clear Light" panose="020B0404020203020204" pitchFamily="34" charset="0"/>
              <a:cs typeface="Intel Clear Light" panose="020B0404020203020204" pitchFamily="34" charset="0"/>
            </a:endParaRPr>
          </a:p>
          <a:p>
            <a:endParaRPr lang="en-US" sz="1400" dirty="0" smtClean="0">
              <a:ea typeface="Intel Clear Light" panose="020B0404020203020204" pitchFamily="34" charset="0"/>
              <a:cs typeface="Intel Clear Light" panose="020B0404020203020204" pitchFamily="34" charset="0"/>
            </a:endParaRP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2" name="Rounded Rectangle 21"/>
          <p:cNvSpPr/>
          <p:nvPr/>
        </p:nvSpPr>
        <p:spPr>
          <a:xfrm>
            <a:off x="471951" y="4646917"/>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29" name="TextBox 28"/>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8580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Operations</a:t>
            </a:r>
            <a:r>
              <a:rPr lang="en-US" dirty="0" smtClean="0"/>
              <a:t> 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11" name="TextBox 10"/>
          <p:cNvSpPr txBox="1"/>
          <p:nvPr/>
        </p:nvSpPr>
        <p:spPr>
          <a:xfrm>
            <a:off x="522806" y="1123889"/>
            <a:ext cx="4124325" cy="2431435"/>
          </a:xfrm>
          <a:prstGeom prst="rect">
            <a:avLst/>
          </a:prstGeom>
          <a:noFill/>
        </p:spPr>
        <p:txBody>
          <a:bodyPr wrap="square" rtlCol="0">
            <a:spAutoFit/>
          </a:bodyPr>
          <a:lstStyle/>
          <a:p>
            <a:r>
              <a:rPr lang="en-US" sz="3200" dirty="0">
                <a:solidFill>
                  <a:schemeClr val="accent3"/>
                </a:solidFill>
                <a:latin typeface="+mj-lt"/>
              </a:rPr>
              <a:t>Functional</a:t>
            </a:r>
            <a:r>
              <a:rPr lang="en-US" sz="3200" dirty="0">
                <a:latin typeface="+mj-lt"/>
              </a:rPr>
              <a:t> 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operations domain represents the collection of functions responsible for the provisioning, management, monitoring and optimization of the systems in the control domain</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2" name="Rounded Rectangle 21"/>
          <p:cNvSpPr/>
          <p:nvPr/>
        </p:nvSpPr>
        <p:spPr>
          <a:xfrm>
            <a:off x="522806" y="4673594"/>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5"/>
            </a:pPr>
            <a:r>
              <a:rPr lang="en-US" sz="1600" dirty="0" smtClean="0"/>
              <a:t>Virtualization and Consolidation</a:t>
            </a:r>
          </a:p>
          <a:p>
            <a:pPr marL="457200" indent="-4572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29" name="TextBox 28"/>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428475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Information </a:t>
            </a:r>
            <a:r>
              <a:rPr lang="en-US" dirty="0" smtClean="0"/>
              <a:t>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26" name="TextBox 25"/>
          <p:cNvSpPr txBox="1"/>
          <p:nvPr/>
        </p:nvSpPr>
        <p:spPr>
          <a:xfrm>
            <a:off x="-662123" y="1782818"/>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31" name="TextBox 30"/>
          <p:cNvSpPr txBox="1"/>
          <p:nvPr/>
        </p:nvSpPr>
        <p:spPr>
          <a:xfrm>
            <a:off x="489469" y="1162437"/>
            <a:ext cx="4191000" cy="2431435"/>
          </a:xfrm>
          <a:prstGeom prst="rect">
            <a:avLst/>
          </a:prstGeom>
          <a:noFill/>
        </p:spPr>
        <p:txBody>
          <a:bodyPr wrap="square" rtlCol="0">
            <a:spAutoFit/>
          </a:bodyPr>
          <a:lstStyle/>
          <a:p>
            <a:r>
              <a:rPr lang="en-US" sz="3200" dirty="0" smtClean="0">
                <a:solidFill>
                  <a:schemeClr val="accent3"/>
                </a:solidFill>
                <a:latin typeface="+mj-lt"/>
                <a:ea typeface="Intel Clear Light" panose="020B0404020203020204" pitchFamily="34" charset="0"/>
                <a:cs typeface="Intel Clear Light" panose="020B0404020203020204" pitchFamily="34" charset="0"/>
              </a:rPr>
              <a:t>Functional</a:t>
            </a:r>
            <a:r>
              <a:rPr lang="en-US" sz="3200" dirty="0" smtClean="0">
                <a:latin typeface="+mj-lt"/>
                <a:ea typeface="Intel Clear Light" panose="020B0404020203020204" pitchFamily="34" charset="0"/>
                <a:cs typeface="Intel Clear Light" panose="020B0404020203020204" pitchFamily="34" charset="0"/>
              </a:rPr>
              <a:t> 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for gathering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data and transforming</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 persisting,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modeling or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analyzing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that data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to acquire high-level intelligence about the overall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system.</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0" name="Rounded Rectangle 19"/>
          <p:cNvSpPr/>
          <p:nvPr/>
        </p:nvSpPr>
        <p:spPr>
          <a:xfrm>
            <a:off x="471951" y="4673594"/>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7"/>
            </a:pPr>
            <a:r>
              <a:rPr lang="en-US" sz="1600" dirty="0" smtClean="0"/>
              <a:t>Smart Video Systems </a:t>
            </a:r>
            <a:endParaRPr lang="en-US" sz="1600" dirty="0"/>
          </a:p>
        </p:txBody>
      </p:sp>
      <p:sp>
        <p:nvSpPr>
          <p:cNvPr id="21" name="TextBox 20"/>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42681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26" y="2006041"/>
            <a:ext cx="5398788" cy="2031325"/>
          </a:xfrm>
        </p:spPr>
        <p:txBody>
          <a:bodyPr/>
          <a:lstStyle/>
          <a:p>
            <a:r>
              <a:rPr lang="en-US" sz="6000" b="1" dirty="0">
                <a:solidFill>
                  <a:schemeClr val="accent3"/>
                </a:solidFill>
              </a:rPr>
              <a:t>CROSSCUTTING FUNCTIONS </a:t>
            </a:r>
            <a:r>
              <a:rPr lang="en-US" sz="6000" b="1" dirty="0">
                <a:solidFill>
                  <a:schemeClr val="tx1"/>
                </a:solidFill>
              </a:rPr>
              <a:t>AND SYSTEM </a:t>
            </a:r>
            <a:r>
              <a:rPr lang="en-US" sz="6000" b="1" dirty="0" smtClean="0">
                <a:solidFill>
                  <a:schemeClr val="tx1"/>
                </a:solidFill>
              </a:rPr>
              <a:t>CHARACTERISTICS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grpSp>
        <p:nvGrpSpPr>
          <p:cNvPr id="62" name="Group 61"/>
          <p:cNvGrpSpPr/>
          <p:nvPr/>
        </p:nvGrpSpPr>
        <p:grpSpPr>
          <a:xfrm>
            <a:off x="5621678" y="0"/>
            <a:ext cx="3657600" cy="4572000"/>
            <a:chOff x="5787262" y="1144243"/>
            <a:chExt cx="2583180" cy="2834993"/>
          </a:xfrm>
        </p:grpSpPr>
        <p:sp>
          <p:nvSpPr>
            <p:cNvPr id="63" name="Rectangle 62"/>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64" name="Rectangle 63"/>
            <p:cNvSpPr/>
            <p:nvPr/>
          </p:nvSpPr>
          <p:spPr>
            <a:xfrm rot="19800000">
              <a:off x="6624194" y="1344729"/>
              <a:ext cx="909319"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Resilience</a:t>
              </a:r>
            </a:p>
          </p:txBody>
        </p:sp>
      </p:grpSp>
      <p:grpSp>
        <p:nvGrpSpPr>
          <p:cNvPr id="66" name="Group 65"/>
          <p:cNvGrpSpPr/>
          <p:nvPr/>
        </p:nvGrpSpPr>
        <p:grpSpPr>
          <a:xfrm>
            <a:off x="6170318" y="152400"/>
            <a:ext cx="3657600" cy="4572000"/>
            <a:chOff x="5787262" y="1144243"/>
            <a:chExt cx="2583180" cy="2834993"/>
          </a:xfrm>
        </p:grpSpPr>
        <p:sp>
          <p:nvSpPr>
            <p:cNvPr id="67" name="Rectangle 66"/>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68" name="Rectangle 67"/>
            <p:cNvSpPr/>
            <p:nvPr/>
          </p:nvSpPr>
          <p:spPr>
            <a:xfrm rot="19800000">
              <a:off x="6737403" y="1344729"/>
              <a:ext cx="682896"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Privacy</a:t>
              </a:r>
            </a:p>
          </p:txBody>
        </p:sp>
      </p:grpSp>
      <p:grpSp>
        <p:nvGrpSpPr>
          <p:cNvPr id="69" name="Group 68"/>
          <p:cNvGrpSpPr/>
          <p:nvPr/>
        </p:nvGrpSpPr>
        <p:grpSpPr>
          <a:xfrm>
            <a:off x="6718958" y="304800"/>
            <a:ext cx="3657600" cy="4572000"/>
            <a:chOff x="5787262" y="1144243"/>
            <a:chExt cx="2583180" cy="2834993"/>
          </a:xfrm>
        </p:grpSpPr>
        <p:sp>
          <p:nvSpPr>
            <p:cNvPr id="70" name="Rectangle 69"/>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1" name="Rectangle 70"/>
            <p:cNvSpPr/>
            <p:nvPr/>
          </p:nvSpPr>
          <p:spPr>
            <a:xfrm rot="19800000">
              <a:off x="6628908" y="1387777"/>
              <a:ext cx="928566"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Scalability</a:t>
              </a:r>
            </a:p>
          </p:txBody>
        </p:sp>
      </p:grpSp>
      <p:grpSp>
        <p:nvGrpSpPr>
          <p:cNvPr id="72" name="Group 71"/>
          <p:cNvGrpSpPr/>
          <p:nvPr/>
        </p:nvGrpSpPr>
        <p:grpSpPr>
          <a:xfrm>
            <a:off x="7359039" y="457200"/>
            <a:ext cx="3657600" cy="4572000"/>
            <a:chOff x="6413562" y="1144243"/>
            <a:chExt cx="2583180" cy="2834993"/>
          </a:xfrm>
        </p:grpSpPr>
        <p:sp>
          <p:nvSpPr>
            <p:cNvPr id="73" name="Rectangle 72"/>
            <p:cNvSpPr/>
            <p:nvPr/>
          </p:nvSpPr>
          <p:spPr>
            <a:xfrm>
              <a:off x="64135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4" name="Rectangle 73"/>
            <p:cNvSpPr/>
            <p:nvPr/>
          </p:nvSpPr>
          <p:spPr>
            <a:xfrm rot="19800000">
              <a:off x="7109161" y="1409098"/>
              <a:ext cx="1033853"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Compliance</a:t>
              </a:r>
            </a:p>
          </p:txBody>
        </p:sp>
      </p:grpSp>
      <p:grpSp>
        <p:nvGrpSpPr>
          <p:cNvPr id="77" name="Group 76"/>
          <p:cNvGrpSpPr/>
          <p:nvPr/>
        </p:nvGrpSpPr>
        <p:grpSpPr>
          <a:xfrm>
            <a:off x="7907678" y="609600"/>
            <a:ext cx="3657600" cy="4572000"/>
            <a:chOff x="5787262" y="1144243"/>
            <a:chExt cx="2583180" cy="2834993"/>
          </a:xfrm>
        </p:grpSpPr>
        <p:sp>
          <p:nvSpPr>
            <p:cNvPr id="78" name="Rectangle 77"/>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9" name="Rectangle 78"/>
            <p:cNvSpPr/>
            <p:nvPr/>
          </p:nvSpPr>
          <p:spPr>
            <a:xfrm rot="19800000">
              <a:off x="6561929" y="1344729"/>
              <a:ext cx="1033853"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Compliance</a:t>
              </a:r>
            </a:p>
          </p:txBody>
        </p:sp>
      </p:grpSp>
      <p:grpSp>
        <p:nvGrpSpPr>
          <p:cNvPr id="80" name="Group 79"/>
          <p:cNvGrpSpPr/>
          <p:nvPr/>
        </p:nvGrpSpPr>
        <p:grpSpPr>
          <a:xfrm>
            <a:off x="8548692" y="762000"/>
            <a:ext cx="3657600" cy="4572000"/>
            <a:chOff x="5787262" y="1144243"/>
            <a:chExt cx="2583180" cy="2834993"/>
          </a:xfrm>
        </p:grpSpPr>
        <p:sp>
          <p:nvSpPr>
            <p:cNvPr id="81" name="Rectangle 80"/>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2" name="Rectangle 81"/>
            <p:cNvSpPr/>
            <p:nvPr/>
          </p:nvSpPr>
          <p:spPr>
            <a:xfrm rot="19800000">
              <a:off x="6701746" y="1344729"/>
              <a:ext cx="754219"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smtClean="0">
                  <a:solidFill>
                    <a:schemeClr val="accent1">
                      <a:lumMod val="75000"/>
                    </a:schemeClr>
                  </a:solidFill>
                </a:rPr>
                <a:t>Security</a:t>
              </a:r>
              <a:endParaRPr lang="en-US" b="1" dirty="0">
                <a:solidFill>
                  <a:schemeClr val="accent1">
                    <a:lumMod val="75000"/>
                  </a:schemeClr>
                </a:solidFill>
              </a:endParaRPr>
            </a:p>
          </p:txBody>
        </p:sp>
      </p:grpSp>
      <p:grpSp>
        <p:nvGrpSpPr>
          <p:cNvPr id="15" name="Group 14"/>
          <p:cNvGrpSpPr/>
          <p:nvPr/>
        </p:nvGrpSpPr>
        <p:grpSpPr>
          <a:xfrm>
            <a:off x="6149363" y="1788057"/>
            <a:ext cx="5486400" cy="4572000"/>
            <a:chOff x="523792" y="1654559"/>
            <a:chExt cx="5638800" cy="4624749"/>
          </a:xfrm>
        </p:grpSpPr>
        <p:sp>
          <p:nvSpPr>
            <p:cNvPr id="30" name="Rectangle 29"/>
            <p:cNvSpPr/>
            <p:nvPr/>
          </p:nvSpPr>
          <p:spPr>
            <a:xfrm>
              <a:off x="523792" y="1654559"/>
              <a:ext cx="5638800" cy="462474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Functional Domains</a:t>
              </a:r>
            </a:p>
          </p:txBody>
        </p:sp>
        <p:sp>
          <p:nvSpPr>
            <p:cNvPr id="31" name="Rectangle 30"/>
            <p:cNvSpPr/>
            <p:nvPr/>
          </p:nvSpPr>
          <p:spPr>
            <a:xfrm>
              <a:off x="677382" y="2824030"/>
              <a:ext cx="1674815" cy="2158218"/>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Operations</a:t>
              </a:r>
            </a:p>
          </p:txBody>
        </p:sp>
        <p:sp>
          <p:nvSpPr>
            <p:cNvPr id="32" name="Rectangle 31"/>
            <p:cNvSpPr/>
            <p:nvPr/>
          </p:nvSpPr>
          <p:spPr>
            <a:xfrm>
              <a:off x="2505785" y="2824030"/>
              <a:ext cx="1674815" cy="2158218"/>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Information</a:t>
              </a:r>
            </a:p>
          </p:txBody>
        </p:sp>
        <p:sp>
          <p:nvSpPr>
            <p:cNvPr id="33" name="Rectangle 32"/>
            <p:cNvSpPr/>
            <p:nvPr/>
          </p:nvSpPr>
          <p:spPr>
            <a:xfrm>
              <a:off x="4334188" y="2824030"/>
              <a:ext cx="1674815" cy="2158218"/>
            </a:xfrm>
            <a:prstGeom prst="rect">
              <a:avLst/>
            </a:prstGeom>
            <a:gradFill>
              <a:gsLst>
                <a:gs pos="0">
                  <a:srgbClr val="788500"/>
                </a:gs>
                <a:gs pos="100000">
                  <a:srgbClr val="D0E6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Application</a:t>
              </a:r>
            </a:p>
          </p:txBody>
        </p:sp>
        <p:sp>
          <p:nvSpPr>
            <p:cNvPr id="35" name="Rectangle 34"/>
            <p:cNvSpPr/>
            <p:nvPr/>
          </p:nvSpPr>
          <p:spPr>
            <a:xfrm>
              <a:off x="677380" y="5115026"/>
              <a:ext cx="5331620" cy="444323"/>
            </a:xfrm>
            <a:prstGeom prst="rect">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Control</a:t>
              </a:r>
            </a:p>
          </p:txBody>
        </p:sp>
        <p:sp>
          <p:nvSpPr>
            <p:cNvPr id="36" name="Rectangle 35"/>
            <p:cNvSpPr/>
            <p:nvPr/>
          </p:nvSpPr>
          <p:spPr>
            <a:xfrm>
              <a:off x="677380" y="5723231"/>
              <a:ext cx="5331620" cy="444323"/>
            </a:xfrm>
            <a:prstGeom prst="rect">
              <a:avLst/>
            </a:prstGeom>
            <a:gradFill>
              <a:gsLst>
                <a:gs pos="0">
                  <a:schemeClr val="tx1">
                    <a:lumMod val="50000"/>
                  </a:schemeClr>
                </a:gs>
                <a:gs pos="100000">
                  <a:schemeClr val="tx2"/>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Physical System</a:t>
              </a:r>
              <a:endParaRPr lang="en-US" b="1" dirty="0"/>
            </a:p>
          </p:txBody>
        </p:sp>
        <p:sp>
          <p:nvSpPr>
            <p:cNvPr id="75" name="Rectangle 74"/>
            <p:cNvSpPr/>
            <p:nvPr/>
          </p:nvSpPr>
          <p:spPr>
            <a:xfrm>
              <a:off x="677380" y="2240375"/>
              <a:ext cx="5331620" cy="444323"/>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Business</a:t>
              </a:r>
              <a:endParaRPr lang="en-US" dirty="0">
                <a:solidFill>
                  <a:prstClr val="white"/>
                </a:solidFill>
                <a:latin typeface="Intel Clear Pro"/>
              </a:endParaRPr>
            </a:p>
          </p:txBody>
        </p:sp>
      </p:grpSp>
    </p:spTree>
    <p:extLst>
      <p:ext uri="{BB962C8B-B14F-4D97-AF65-F5344CB8AC3E}">
        <p14:creationId xmlns:p14="http://schemas.microsoft.com/office/powerpoint/2010/main" val="47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Application </a:t>
            </a:r>
            <a:r>
              <a:rPr lang="en-US" dirty="0" smtClean="0"/>
              <a:t>Domain</a:t>
            </a:r>
            <a:endParaRPr lang="en-US" dirty="0"/>
          </a:p>
        </p:txBody>
      </p:sp>
      <p:sp>
        <p:nvSpPr>
          <p:cNvPr id="3" name="Text Placeholder 2"/>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a:xfrm>
            <a:off x="-209468" y="6243192"/>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15</a:t>
            </a:fld>
            <a:endParaRPr lang="en-US" dirty="0"/>
          </a:p>
        </p:txBody>
      </p:sp>
      <p:sp>
        <p:nvSpPr>
          <p:cNvPr id="5" name="TextBox 4"/>
          <p:cNvSpPr txBox="1"/>
          <p:nvPr/>
        </p:nvSpPr>
        <p:spPr>
          <a:xfrm>
            <a:off x="321296" y="2596240"/>
            <a:ext cx="2736864" cy="1077218"/>
          </a:xfrm>
          <a:prstGeom prst="rect">
            <a:avLst/>
          </a:prstGeom>
          <a:noFill/>
        </p:spPr>
        <p:txBody>
          <a:bodyPr wrap="square" rtlCol="0">
            <a:spAutoFit/>
          </a:bodyPr>
          <a:lstStyle/>
          <a:p>
            <a:pPr algn="ctr"/>
            <a:r>
              <a:rPr lang="en-US" sz="3200" dirty="0" smtClean="0">
                <a:latin typeface="+mj-lt"/>
              </a:rPr>
              <a:t>Manufacturing</a:t>
            </a:r>
          </a:p>
          <a:p>
            <a:pPr algn="ctr"/>
            <a:r>
              <a:rPr lang="en-US" sz="3200" dirty="0" smtClean="0">
                <a:latin typeface="+mj-lt"/>
              </a:rPr>
              <a:t> </a:t>
            </a:r>
            <a:r>
              <a:rPr lang="en-US" sz="3200" dirty="0">
                <a:latin typeface="+mj-lt"/>
              </a:rPr>
              <a:t>Analytics</a:t>
            </a:r>
          </a:p>
        </p:txBody>
      </p:sp>
      <p:sp>
        <p:nvSpPr>
          <p:cNvPr id="8" name="TextBox 7"/>
          <p:cNvSpPr txBox="1"/>
          <p:nvPr/>
        </p:nvSpPr>
        <p:spPr>
          <a:xfrm>
            <a:off x="3385813" y="2605988"/>
            <a:ext cx="2630016" cy="1077218"/>
          </a:xfrm>
          <a:prstGeom prst="rect">
            <a:avLst/>
          </a:prstGeom>
          <a:noFill/>
        </p:spPr>
        <p:txBody>
          <a:bodyPr wrap="square" rtlCol="0">
            <a:spAutoFit/>
          </a:bodyPr>
          <a:lstStyle/>
          <a:p>
            <a:pPr algn="ctr"/>
            <a:r>
              <a:rPr lang="en-US" sz="3200" dirty="0" smtClean="0">
                <a:latin typeface="+mj-lt"/>
              </a:rPr>
              <a:t>Production</a:t>
            </a:r>
          </a:p>
          <a:p>
            <a:pPr algn="ctr"/>
            <a:r>
              <a:rPr lang="en-US" sz="3200" dirty="0" smtClean="0">
                <a:latin typeface="+mj-lt"/>
              </a:rPr>
              <a:t>Performance</a:t>
            </a:r>
            <a:endParaRPr lang="en-US" sz="3200" dirty="0">
              <a:latin typeface="+mj-lt"/>
            </a:endParaRPr>
          </a:p>
        </p:txBody>
      </p:sp>
      <p:sp>
        <p:nvSpPr>
          <p:cNvPr id="9" name="TextBox 8"/>
          <p:cNvSpPr txBox="1"/>
          <p:nvPr/>
        </p:nvSpPr>
        <p:spPr>
          <a:xfrm>
            <a:off x="6548435" y="2572257"/>
            <a:ext cx="1971519" cy="1077218"/>
          </a:xfrm>
          <a:prstGeom prst="rect">
            <a:avLst/>
          </a:prstGeom>
          <a:noFill/>
        </p:spPr>
        <p:txBody>
          <a:bodyPr wrap="square" rtlCol="0">
            <a:spAutoFit/>
          </a:bodyPr>
          <a:lstStyle/>
          <a:p>
            <a:pPr algn="ctr"/>
            <a:r>
              <a:rPr lang="en-US" sz="3200" dirty="0">
                <a:latin typeface="+mj-lt"/>
              </a:rPr>
              <a:t>Process </a:t>
            </a:r>
            <a:endParaRPr lang="en-US" sz="3200" dirty="0" smtClean="0">
              <a:latin typeface="+mj-lt"/>
            </a:endParaRPr>
          </a:p>
          <a:p>
            <a:pPr algn="ctr"/>
            <a:r>
              <a:rPr lang="en-US" sz="3200" dirty="0" smtClean="0">
                <a:latin typeface="+mj-lt"/>
              </a:rPr>
              <a:t>Quality</a:t>
            </a:r>
            <a:endParaRPr lang="en-US" sz="3200" dirty="0">
              <a:latin typeface="+mj-lt"/>
            </a:endParaRPr>
          </a:p>
        </p:txBody>
      </p:sp>
      <p:sp>
        <p:nvSpPr>
          <p:cNvPr id="10" name="TextBox 9"/>
          <p:cNvSpPr txBox="1"/>
          <p:nvPr/>
        </p:nvSpPr>
        <p:spPr>
          <a:xfrm>
            <a:off x="471950" y="5457572"/>
            <a:ext cx="2586209" cy="584775"/>
          </a:xfrm>
          <a:prstGeom prst="rect">
            <a:avLst/>
          </a:prstGeom>
          <a:noFill/>
        </p:spPr>
        <p:txBody>
          <a:bodyPr wrap="square" rtlCol="0">
            <a:spAutoFit/>
          </a:bodyPr>
          <a:lstStyle/>
          <a:p>
            <a:pPr algn="ctr"/>
            <a:r>
              <a:rPr lang="en-US" sz="3200" dirty="0">
                <a:latin typeface="+mj-lt"/>
              </a:rPr>
              <a:t>Data Processing</a:t>
            </a:r>
          </a:p>
        </p:txBody>
      </p:sp>
      <p:sp>
        <p:nvSpPr>
          <p:cNvPr id="11" name="TextBox 10"/>
          <p:cNvSpPr txBox="1"/>
          <p:nvPr/>
        </p:nvSpPr>
        <p:spPr>
          <a:xfrm>
            <a:off x="3410341" y="5413966"/>
            <a:ext cx="2605488" cy="584775"/>
          </a:xfrm>
          <a:prstGeom prst="rect">
            <a:avLst/>
          </a:prstGeom>
          <a:noFill/>
        </p:spPr>
        <p:txBody>
          <a:bodyPr wrap="square" rtlCol="0">
            <a:spAutoFit/>
          </a:bodyPr>
          <a:lstStyle/>
          <a:p>
            <a:pPr algn="ctr"/>
            <a:r>
              <a:rPr lang="en-US" sz="3200" dirty="0">
                <a:latin typeface="+mj-lt"/>
              </a:rPr>
              <a:t>Production Rules</a:t>
            </a:r>
          </a:p>
        </p:txBody>
      </p:sp>
      <p:sp>
        <p:nvSpPr>
          <p:cNvPr id="12" name="TextBox 11"/>
          <p:cNvSpPr txBox="1"/>
          <p:nvPr/>
        </p:nvSpPr>
        <p:spPr>
          <a:xfrm>
            <a:off x="6343482" y="5433270"/>
            <a:ext cx="2612571" cy="584776"/>
          </a:xfrm>
          <a:prstGeom prst="rect">
            <a:avLst/>
          </a:prstGeom>
          <a:noFill/>
        </p:spPr>
        <p:txBody>
          <a:bodyPr wrap="square" rtlCol="0">
            <a:spAutoFit/>
          </a:bodyPr>
          <a:lstStyle/>
          <a:p>
            <a:pPr algn="ctr"/>
            <a:r>
              <a:rPr lang="en-US" sz="3200" dirty="0">
                <a:latin typeface="+mj-lt"/>
              </a:rPr>
              <a:t>Remote Services</a:t>
            </a:r>
          </a:p>
        </p:txBody>
      </p:sp>
      <p:sp>
        <p:nvSpPr>
          <p:cNvPr id="13" name="TextBox 12"/>
          <p:cNvSpPr txBox="1"/>
          <p:nvPr/>
        </p:nvSpPr>
        <p:spPr>
          <a:xfrm>
            <a:off x="9052560" y="2655211"/>
            <a:ext cx="2667492" cy="1077218"/>
          </a:xfrm>
          <a:prstGeom prst="rect">
            <a:avLst/>
          </a:prstGeom>
          <a:noFill/>
        </p:spPr>
        <p:txBody>
          <a:bodyPr wrap="square" rtlCol="0">
            <a:spAutoFit/>
          </a:bodyPr>
          <a:lstStyle/>
          <a:p>
            <a:pPr algn="ctr"/>
            <a:r>
              <a:rPr lang="en-US" sz="3200" dirty="0">
                <a:latin typeface="+mj-lt"/>
              </a:rPr>
              <a:t>Predictive Maintenance</a:t>
            </a:r>
          </a:p>
        </p:txBody>
      </p:sp>
      <p:sp>
        <p:nvSpPr>
          <p:cNvPr id="14" name="TextBox 13"/>
          <p:cNvSpPr txBox="1"/>
          <p:nvPr/>
        </p:nvSpPr>
        <p:spPr>
          <a:xfrm>
            <a:off x="9406736" y="5413966"/>
            <a:ext cx="2244880" cy="584775"/>
          </a:xfrm>
          <a:prstGeom prst="rect">
            <a:avLst/>
          </a:prstGeom>
          <a:noFill/>
        </p:spPr>
        <p:txBody>
          <a:bodyPr wrap="square" rtlCol="0">
            <a:spAutoFit/>
          </a:bodyPr>
          <a:lstStyle/>
          <a:p>
            <a:pPr algn="ctr"/>
            <a:r>
              <a:rPr lang="en-US" sz="3200" dirty="0">
                <a:latin typeface="+mj-lt"/>
              </a:rPr>
              <a:t>Sensor Cloud</a:t>
            </a:r>
          </a:p>
        </p:txBody>
      </p:sp>
      <p:pic>
        <p:nvPicPr>
          <p:cNvPr id="2050" name="Picture 2" descr="Image result for industrial site:intel.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055570"/>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ndustrial site:intel.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41" y="1085374"/>
            <a:ext cx="2605488"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redictive Maintenanc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4869" y="3801441"/>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dictive Maintenance site:intel.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3820744"/>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redictive Maintenance site:intel.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2560" y="1005840"/>
            <a:ext cx="259905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dictive Maintenance site:intel.co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06736" y="3820744"/>
            <a:ext cx="224488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dustrial site:intel.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9076" y="1042686"/>
            <a:ext cx="1953087"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ndustrial site:intel.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3482" y="3820744"/>
            <a:ext cx="2612571"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2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Title 2"/>
          <p:cNvSpPr>
            <a:spLocks noGrp="1"/>
          </p:cNvSpPr>
          <p:nvPr>
            <p:ph type="title" idx="4294967295"/>
          </p:nvPr>
        </p:nvSpPr>
        <p:spPr>
          <a:xfrm>
            <a:off x="591620" y="304800"/>
            <a:ext cx="10657405" cy="723900"/>
          </a:xfrm>
        </p:spPr>
        <p:txBody>
          <a:bodyPr/>
          <a:lstStyle/>
          <a:p>
            <a:r>
              <a:rPr lang="en-US" altLang="ja-JP" dirty="0" smtClean="0">
                <a:solidFill>
                  <a:schemeClr val="accent3">
                    <a:alpha val="90000"/>
                  </a:schemeClr>
                </a:solidFill>
              </a:rPr>
              <a:t>AN evolution </a:t>
            </a:r>
            <a:r>
              <a:rPr lang="en-US" altLang="ja-JP" dirty="0" smtClean="0">
                <a:solidFill>
                  <a:schemeClr val="tx1">
                    <a:alpha val="90000"/>
                  </a:schemeClr>
                </a:solidFill>
              </a:rPr>
              <a:t>toward Smart </a:t>
            </a:r>
            <a:r>
              <a:rPr lang="en-US" altLang="ja-JP" dirty="0">
                <a:solidFill>
                  <a:schemeClr val="tx1">
                    <a:alpha val="90000"/>
                  </a:schemeClr>
                </a:solidFill>
              </a:rPr>
              <a:t>Factory</a:t>
            </a:r>
            <a:endParaRPr lang="ja-JP" altLang="en-US" dirty="0">
              <a:solidFill>
                <a:schemeClr val="tx1">
                  <a:alpha val="90000"/>
                </a:schemeClr>
              </a:solidFill>
            </a:endParaRPr>
          </a:p>
        </p:txBody>
      </p:sp>
      <p:sp>
        <p:nvSpPr>
          <p:cNvPr id="5" name="Rectangle 4"/>
          <p:cNvSpPr/>
          <p:nvPr/>
        </p:nvSpPr>
        <p:spPr>
          <a:xfrm>
            <a:off x="294129" y="3531423"/>
            <a:ext cx="1886289" cy="338554"/>
          </a:xfrm>
          <a:prstGeom prst="rect">
            <a:avLst/>
          </a:prstGeom>
        </p:spPr>
        <p:txBody>
          <a:bodyPr wrap="square" anchor="t" anchorCtr="0">
            <a:spAutoFit/>
          </a:bodyPr>
          <a:lstStyle/>
          <a:p>
            <a:pPr marL="76198" lvl="1" algn="ctr"/>
            <a:r>
              <a:rPr lang="en-US" sz="1600" dirty="0">
                <a:solidFill>
                  <a:prstClr val="white"/>
                </a:solidFill>
              </a:rPr>
              <a:t>Fixed function</a:t>
            </a:r>
          </a:p>
        </p:txBody>
      </p:sp>
      <p:sp>
        <p:nvSpPr>
          <p:cNvPr id="6" name="Rectangle 5"/>
          <p:cNvSpPr/>
          <p:nvPr/>
        </p:nvSpPr>
        <p:spPr>
          <a:xfrm>
            <a:off x="2180417" y="3534384"/>
            <a:ext cx="2727011" cy="584775"/>
          </a:xfrm>
          <a:prstGeom prst="rect">
            <a:avLst/>
          </a:prstGeom>
        </p:spPr>
        <p:txBody>
          <a:bodyPr wrap="square" anchor="ctr" anchorCtr="0">
            <a:spAutoFit/>
          </a:bodyPr>
          <a:lstStyle/>
          <a:p>
            <a:pPr algn="ctr"/>
            <a:r>
              <a:rPr lang="en-US" sz="1600" dirty="0">
                <a:solidFill>
                  <a:prstClr val="white"/>
                </a:solidFill>
              </a:rPr>
              <a:t>First IoT adoption</a:t>
            </a:r>
            <a:br>
              <a:rPr lang="en-US" sz="1600" dirty="0">
                <a:solidFill>
                  <a:prstClr val="white"/>
                </a:solidFill>
              </a:rPr>
            </a:br>
            <a:endParaRPr lang="en-US" sz="1600" dirty="0">
              <a:solidFill>
                <a:prstClr val="white"/>
              </a:solidFill>
            </a:endParaRPr>
          </a:p>
        </p:txBody>
      </p:sp>
      <p:sp>
        <p:nvSpPr>
          <p:cNvPr id="7" name="Rectangle 6"/>
          <p:cNvSpPr/>
          <p:nvPr/>
        </p:nvSpPr>
        <p:spPr>
          <a:xfrm>
            <a:off x="5090993" y="3518995"/>
            <a:ext cx="3228716" cy="830997"/>
          </a:xfrm>
          <a:prstGeom prst="rect">
            <a:avLst/>
          </a:prstGeom>
        </p:spPr>
        <p:txBody>
          <a:bodyPr wrap="square" anchor="t" anchorCtr="0">
            <a:spAutoFit/>
          </a:bodyPr>
          <a:lstStyle/>
          <a:p>
            <a:pPr algn="ctr"/>
            <a:r>
              <a:rPr lang="en-US" sz="1600" dirty="0">
                <a:solidFill>
                  <a:prstClr val="white"/>
                </a:solidFill>
              </a:rPr>
              <a:t>Machines &amp; sensors built to be intelligent and interconnected</a:t>
            </a:r>
          </a:p>
          <a:p>
            <a:pPr algn="ctr"/>
            <a:endParaRPr lang="en-US" sz="1600" dirty="0">
              <a:solidFill>
                <a:prstClr val="white"/>
              </a:solidFill>
            </a:endParaRPr>
          </a:p>
        </p:txBody>
      </p:sp>
      <p:sp>
        <p:nvSpPr>
          <p:cNvPr id="8" name="Rectangle 7"/>
          <p:cNvSpPr/>
          <p:nvPr/>
        </p:nvSpPr>
        <p:spPr>
          <a:xfrm>
            <a:off x="8260593" y="3462162"/>
            <a:ext cx="3304971" cy="584775"/>
          </a:xfrm>
          <a:prstGeom prst="rect">
            <a:avLst/>
          </a:prstGeom>
        </p:spPr>
        <p:txBody>
          <a:bodyPr wrap="square" anchor="t" anchorCtr="0">
            <a:spAutoFit/>
          </a:bodyPr>
          <a:lstStyle/>
          <a:p>
            <a:pPr algn="ctr"/>
            <a:r>
              <a:rPr lang="en-US" sz="1600" dirty="0">
                <a:solidFill>
                  <a:prstClr val="white"/>
                </a:solidFill>
              </a:rPr>
              <a:t>New merged control stack is optimized for machine apps</a:t>
            </a:r>
          </a:p>
        </p:txBody>
      </p:sp>
      <p:sp>
        <p:nvSpPr>
          <p:cNvPr id="9" name="Right Arrow 8"/>
          <p:cNvSpPr/>
          <p:nvPr/>
        </p:nvSpPr>
        <p:spPr>
          <a:xfrm>
            <a:off x="2117255" y="5888536"/>
            <a:ext cx="9420744" cy="56744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TextBox 9"/>
          <p:cNvSpPr txBox="1"/>
          <p:nvPr/>
        </p:nvSpPr>
        <p:spPr>
          <a:xfrm>
            <a:off x="57414" y="6081971"/>
            <a:ext cx="7200692" cy="180083"/>
          </a:xfrm>
          <a:prstGeom prst="rect">
            <a:avLst/>
          </a:prstGeom>
          <a:noFill/>
        </p:spPr>
        <p:txBody>
          <a:bodyPr vert="horz" wrap="square" lIns="0" tIns="0" rIns="0" bIns="0" rtlCol="0" anchor="ctr">
            <a:noAutofit/>
          </a:bodyPr>
          <a:lstStyle/>
          <a:p>
            <a:pPr algn="ctr"/>
            <a:r>
              <a:rPr lang="en-US" sz="1867" b="1" i="1" dirty="0">
                <a:solidFill>
                  <a:prstClr val="black"/>
                </a:solidFill>
              </a:rPr>
              <a:t>INCREASING  AUTONOMY</a:t>
            </a:r>
          </a:p>
        </p:txBody>
      </p:sp>
      <p:sp>
        <p:nvSpPr>
          <p:cNvPr id="12" name="Rectangle 11"/>
          <p:cNvSpPr/>
          <p:nvPr/>
        </p:nvSpPr>
        <p:spPr>
          <a:xfrm>
            <a:off x="2097267" y="986513"/>
            <a:ext cx="3033156" cy="649817"/>
          </a:xfrm>
          <a:prstGeom prst="rect">
            <a:avLst/>
          </a:prstGeom>
          <a:solidFill>
            <a:srgbClr val="009CDA"/>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Connect the Unconnected</a:t>
            </a:r>
          </a:p>
        </p:txBody>
      </p:sp>
      <p:sp>
        <p:nvSpPr>
          <p:cNvPr id="13" name="Rectangle 12"/>
          <p:cNvSpPr/>
          <p:nvPr/>
        </p:nvSpPr>
        <p:spPr>
          <a:xfrm>
            <a:off x="5216758" y="995113"/>
            <a:ext cx="3033156" cy="64981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lnSpc>
                <a:spcPct val="80000"/>
              </a:lnSpc>
            </a:pPr>
            <a:r>
              <a:rPr lang="en-US" sz="2133" dirty="0">
                <a:solidFill>
                  <a:prstClr val="white"/>
                </a:solidFill>
                <a:latin typeface="Intel Clear Pro"/>
              </a:rPr>
              <a:t>Horizon 2: Smart and Connected Things</a:t>
            </a:r>
          </a:p>
        </p:txBody>
      </p:sp>
      <p:sp>
        <p:nvSpPr>
          <p:cNvPr id="14" name="Rectangle 13"/>
          <p:cNvSpPr/>
          <p:nvPr/>
        </p:nvSpPr>
        <p:spPr>
          <a:xfrm>
            <a:off x="5202089" y="986513"/>
            <a:ext cx="3033156" cy="649817"/>
          </a:xfrm>
          <a:prstGeom prst="rect">
            <a:avLst/>
          </a:prstGeom>
          <a:solidFill>
            <a:srgbClr val="0071C5"/>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Smart and Connected Things</a:t>
            </a:r>
          </a:p>
        </p:txBody>
      </p:sp>
      <p:sp>
        <p:nvSpPr>
          <p:cNvPr id="15" name="Rectangle 14"/>
          <p:cNvSpPr/>
          <p:nvPr/>
        </p:nvSpPr>
        <p:spPr>
          <a:xfrm>
            <a:off x="8319708" y="986513"/>
            <a:ext cx="3245856" cy="649817"/>
          </a:xfrm>
          <a:prstGeom prst="rect">
            <a:avLst/>
          </a:prstGeom>
          <a:solidFill>
            <a:srgbClr val="003C71"/>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Software-Defined  and Autonomous</a:t>
            </a:r>
          </a:p>
        </p:txBody>
      </p:sp>
      <p:sp>
        <p:nvSpPr>
          <p:cNvPr id="16" name="Rectangle 15"/>
          <p:cNvSpPr/>
          <p:nvPr/>
        </p:nvSpPr>
        <p:spPr>
          <a:xfrm>
            <a:off x="591620" y="986513"/>
            <a:ext cx="1409779" cy="649817"/>
          </a:xfrm>
          <a:prstGeom prst="rect">
            <a:avLst/>
          </a:prstGeom>
          <a:solidFill>
            <a:srgbClr val="B1BABF"/>
          </a:solidFill>
          <a:ln w="9525" cap="flat" cmpd="sng" algn="ctr">
            <a:noFill/>
            <a:prstDash val="solid"/>
          </a:ln>
          <a:effectLst/>
        </p:spPr>
        <p:txBody>
          <a:bodyPr rtlCol="0" anchor="ctr" anchorCtr="1"/>
          <a:lstStyle/>
          <a:p>
            <a:pPr algn="ctr" defTabSz="609585">
              <a:lnSpc>
                <a:spcPct val="80000"/>
              </a:lnSpc>
              <a:defRPr/>
            </a:pPr>
            <a:r>
              <a:rPr lang="en-US" sz="2133" kern="0" dirty="0">
                <a:solidFill>
                  <a:prstClr val="black"/>
                </a:solidFill>
                <a:latin typeface="Intel Clear Pro"/>
              </a:rPr>
              <a:t>Not</a:t>
            </a:r>
            <a:br>
              <a:rPr lang="en-US" sz="2133" kern="0" dirty="0">
                <a:solidFill>
                  <a:prstClr val="black"/>
                </a:solidFill>
                <a:latin typeface="Intel Clear Pro"/>
              </a:rPr>
            </a:br>
            <a:r>
              <a:rPr lang="en-US" sz="2133" kern="0" dirty="0">
                <a:solidFill>
                  <a:prstClr val="black"/>
                </a:solidFill>
                <a:latin typeface="Intel Clear Pro"/>
              </a:rPr>
              <a:t>Connected</a:t>
            </a:r>
          </a:p>
        </p:txBody>
      </p:sp>
      <p:sp>
        <p:nvSpPr>
          <p:cNvPr id="17" name="Rounded Rectangle 16"/>
          <p:cNvSpPr/>
          <p:nvPr/>
        </p:nvSpPr>
        <p:spPr>
          <a:xfrm>
            <a:off x="8346346" y="1787833"/>
            <a:ext cx="3163269" cy="1682035"/>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18" name="Rounded Rectangle 17"/>
          <p:cNvSpPr/>
          <p:nvPr/>
        </p:nvSpPr>
        <p:spPr>
          <a:xfrm>
            <a:off x="5247531" y="1774181"/>
            <a:ext cx="2909877" cy="1695687"/>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19" name="Rounded Rectangle 18"/>
          <p:cNvSpPr/>
          <p:nvPr/>
        </p:nvSpPr>
        <p:spPr>
          <a:xfrm>
            <a:off x="2171118" y="1774182"/>
            <a:ext cx="2909877" cy="1676989"/>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20" name="Rounded Rectangle 19"/>
          <p:cNvSpPr/>
          <p:nvPr/>
        </p:nvSpPr>
        <p:spPr>
          <a:xfrm>
            <a:off x="591621" y="1775343"/>
            <a:ext cx="1388556" cy="1675828"/>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pic>
        <p:nvPicPr>
          <p:cNvPr id="21" name="Picture 8" descr="http://sierramicroproducts.com/media/catalog/product/cache/1/image/9df78eab33525d08d6e5fb8d27136e95/R/5/R510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252" y="2612658"/>
            <a:ext cx="816168" cy="316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38" y="1943863"/>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22"/>
          <p:cNvCxnSpPr/>
          <p:nvPr/>
        </p:nvCxnSpPr>
        <p:spPr>
          <a:xfrm>
            <a:off x="3253807" y="2164056"/>
            <a:ext cx="786519" cy="4793"/>
          </a:xfrm>
          <a:prstGeom prst="straightConnector1">
            <a:avLst/>
          </a:prstGeom>
          <a:noFill/>
          <a:ln w="25400" cap="flat" cmpd="sng" algn="ctr">
            <a:solidFill>
              <a:sysClr val="windowText" lastClr="000000"/>
            </a:solidFill>
            <a:prstDash val="solid"/>
            <a:headEnd type="arrow"/>
            <a:tailEnd type="arrow"/>
          </a:ln>
          <a:effectLst/>
        </p:spPr>
      </p:cxnSp>
      <p:pic>
        <p:nvPicPr>
          <p:cNvPr id="2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0327" y="1909631"/>
            <a:ext cx="815295" cy="51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Flowchart: Magnetic Disk 40"/>
          <p:cNvSpPr/>
          <p:nvPr/>
        </p:nvSpPr>
        <p:spPr>
          <a:xfrm>
            <a:off x="4245452" y="2267002"/>
            <a:ext cx="487165" cy="306793"/>
          </a:xfrm>
          <a:prstGeom prst="flowChartMagneticDisk">
            <a:avLst/>
          </a:prstGeom>
          <a:solidFill>
            <a:srgbClr val="009CDA"/>
          </a:solidFill>
          <a:ln w="9525" cap="flat" cmpd="sng" algn="ctr">
            <a:solidFill>
              <a:srgbClr val="003C71"/>
            </a:solidFill>
            <a:prstDash val="solid"/>
          </a:ln>
          <a:effectLst/>
        </p:spPr>
        <p:txBody>
          <a:bodyPr rtlCol="0" anchor="ctr"/>
          <a:lstStyle/>
          <a:p>
            <a:pPr algn="ctr" defTabSz="609585">
              <a:defRPr/>
            </a:pPr>
            <a:r>
              <a:rPr lang="en-US" sz="1600" kern="0" dirty="0">
                <a:solidFill>
                  <a:prstClr val="white"/>
                </a:solidFill>
              </a:rPr>
              <a:t>IT</a:t>
            </a:r>
          </a:p>
        </p:txBody>
      </p:sp>
      <p:pic>
        <p:nvPicPr>
          <p:cNvPr id="2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4210" y="1965903"/>
            <a:ext cx="379597" cy="39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Flowchart: Magnetic Disk 53"/>
          <p:cNvSpPr/>
          <p:nvPr/>
        </p:nvSpPr>
        <p:spPr>
          <a:xfrm>
            <a:off x="2709872" y="2378894"/>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pic>
        <p:nvPicPr>
          <p:cNvPr id="2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9023" y="2007043"/>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383605" y="1900590"/>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464201" y="2394802"/>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6425" y="2184301"/>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8399" y="2356275"/>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590309" y="2583976"/>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768016" y="2767414"/>
            <a:ext cx="207561" cy="207561"/>
          </a:xfrm>
          <a:prstGeom prst="rect">
            <a:avLst/>
          </a:prstGeom>
          <a:noFill/>
          <a:extLst>
            <a:ext uri="{909E8E84-426E-40DD-AFC4-6F175D3DCCD1}">
              <a14:hiddenFill xmlns:a14="http://schemas.microsoft.com/office/drawing/2010/main">
                <a:solidFill>
                  <a:srgbClr val="FFFFFF"/>
                </a:solidFill>
              </a14:hiddenFill>
            </a:ext>
          </a:extLst>
        </p:spPr>
      </p:pic>
      <p:sp>
        <p:nvSpPr>
          <p:cNvPr id="35" name="Flowchart: Magnetic Disk 95"/>
          <p:cNvSpPr/>
          <p:nvPr/>
        </p:nvSpPr>
        <p:spPr>
          <a:xfrm>
            <a:off x="6510399" y="2456913"/>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sp>
        <p:nvSpPr>
          <p:cNvPr id="36" name="Flowchart: Magnetic Disk 96"/>
          <p:cNvSpPr/>
          <p:nvPr/>
        </p:nvSpPr>
        <p:spPr>
          <a:xfrm>
            <a:off x="6304462" y="2235755"/>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37" name="Flowchart: Magnetic Disk 97"/>
          <p:cNvSpPr/>
          <p:nvPr/>
        </p:nvSpPr>
        <p:spPr>
          <a:xfrm>
            <a:off x="6715063" y="2236415"/>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38" name="Arc 37"/>
          <p:cNvSpPr/>
          <p:nvPr/>
        </p:nvSpPr>
        <p:spPr>
          <a:xfrm rot="337747">
            <a:off x="5235778" y="2041850"/>
            <a:ext cx="1094156" cy="1238217"/>
          </a:xfrm>
          <a:prstGeom prst="arc">
            <a:avLst/>
          </a:prstGeom>
          <a:noFill/>
          <a:ln w="25400" cap="flat" cmpd="sng" algn="ctr">
            <a:solidFill>
              <a:sysClr val="windowText" lastClr="000000"/>
            </a:solidFill>
            <a:prstDash val="solid"/>
            <a:headEnd type="arrow" w="med" len="med"/>
            <a:tailEnd type="arrow" w="med" len="med"/>
          </a:ln>
          <a:effectLst/>
        </p:spPr>
        <p:txBody>
          <a:bodyPr rtlCol="0" anchor="ctr"/>
          <a:lstStyle/>
          <a:p>
            <a:pPr algn="ctr" defTabSz="609585">
              <a:defRPr/>
            </a:pPr>
            <a:endParaRPr lang="en-US" sz="2400" kern="0">
              <a:solidFill>
                <a:prstClr val="black"/>
              </a:solidFill>
            </a:endParaRPr>
          </a:p>
        </p:txBody>
      </p:sp>
      <p:pic>
        <p:nvPicPr>
          <p:cNvPr id="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8007" y="2150228"/>
            <a:ext cx="815295" cy="51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Flowchart: Magnetic Disk 101"/>
          <p:cNvSpPr/>
          <p:nvPr/>
        </p:nvSpPr>
        <p:spPr>
          <a:xfrm>
            <a:off x="7627079" y="2515266"/>
            <a:ext cx="461541" cy="306793"/>
          </a:xfrm>
          <a:prstGeom prst="flowChartMagneticDisk">
            <a:avLst/>
          </a:prstGeom>
          <a:solidFill>
            <a:srgbClr val="009CDA"/>
          </a:solidFill>
          <a:ln w="9525" cap="flat" cmpd="sng" algn="ctr">
            <a:solidFill>
              <a:srgbClr val="003C71"/>
            </a:solidFill>
            <a:prstDash val="solid"/>
          </a:ln>
          <a:effectLst/>
        </p:spPr>
        <p:txBody>
          <a:bodyPr rtlCol="0" anchor="ctr"/>
          <a:lstStyle/>
          <a:p>
            <a:pPr algn="ctr" defTabSz="609585">
              <a:defRPr/>
            </a:pPr>
            <a:r>
              <a:rPr lang="en-US" sz="1600" kern="0" dirty="0">
                <a:solidFill>
                  <a:prstClr val="white"/>
                </a:solidFill>
              </a:rPr>
              <a:t>IT</a:t>
            </a:r>
          </a:p>
        </p:txBody>
      </p:sp>
      <p:sp>
        <p:nvSpPr>
          <p:cNvPr id="41" name="Rectangle 40"/>
          <p:cNvSpPr/>
          <p:nvPr/>
        </p:nvSpPr>
        <p:spPr>
          <a:xfrm>
            <a:off x="5585817" y="1842990"/>
            <a:ext cx="1804168" cy="307777"/>
          </a:xfrm>
          <a:prstGeom prst="rect">
            <a:avLst/>
          </a:prstGeom>
        </p:spPr>
        <p:txBody>
          <a:bodyPr wrap="square">
            <a:spAutoFit/>
          </a:bodyPr>
          <a:lstStyle/>
          <a:p>
            <a:pPr algn="ctr" defTabSz="609585">
              <a:defRPr/>
            </a:pPr>
            <a:r>
              <a:rPr lang="en-US" sz="1400" kern="0" dirty="0">
                <a:solidFill>
                  <a:prstClr val="black"/>
                </a:solidFill>
              </a:rPr>
              <a:t>Real-Time</a:t>
            </a:r>
          </a:p>
        </p:txBody>
      </p:sp>
      <p:sp>
        <p:nvSpPr>
          <p:cNvPr id="42" name="Rectangle 41"/>
          <p:cNvSpPr/>
          <p:nvPr/>
        </p:nvSpPr>
        <p:spPr>
          <a:xfrm>
            <a:off x="4670504" y="2753500"/>
            <a:ext cx="1804168" cy="400110"/>
          </a:xfrm>
          <a:prstGeom prst="rect">
            <a:avLst/>
          </a:prstGeom>
        </p:spPr>
        <p:txBody>
          <a:bodyPr wrap="square">
            <a:spAutoFit/>
          </a:bodyPr>
          <a:lstStyle/>
          <a:p>
            <a:pPr algn="ctr" defTabSz="609585">
              <a:lnSpc>
                <a:spcPts val="1200"/>
              </a:lnSpc>
              <a:defRPr/>
            </a:pPr>
            <a:r>
              <a:rPr lang="en-US" sz="1200" kern="0" dirty="0">
                <a:solidFill>
                  <a:prstClr val="black"/>
                </a:solidFill>
              </a:rPr>
              <a:t>Smart</a:t>
            </a:r>
            <a:br>
              <a:rPr lang="en-US" sz="1200" kern="0" dirty="0">
                <a:solidFill>
                  <a:prstClr val="black"/>
                </a:solidFill>
              </a:rPr>
            </a:br>
            <a:r>
              <a:rPr lang="en-US" sz="1200" kern="0" dirty="0">
                <a:solidFill>
                  <a:prstClr val="black"/>
                </a:solidFill>
              </a:rPr>
              <a:t>Sensors</a:t>
            </a:r>
          </a:p>
        </p:txBody>
      </p:sp>
      <p:pic>
        <p:nvPicPr>
          <p:cNvPr id="43" name="Picture 8" descr="http://sierramicroproducts.com/media/catalog/product/cache/1/image/9df78eab33525d08d6e5fb8d27136e95/R/5/R510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401" y="2158567"/>
            <a:ext cx="816168" cy="31663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19812" y="1879884"/>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398588" y="2084204"/>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464989" y="2267642"/>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57213" y="2057141"/>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9187" y="2229115"/>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591098" y="2456816"/>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768805" y="2640256"/>
            <a:ext cx="207561" cy="207561"/>
          </a:xfrm>
          <a:prstGeom prst="rect">
            <a:avLst/>
          </a:prstGeom>
          <a:noFill/>
          <a:extLst>
            <a:ext uri="{909E8E84-426E-40DD-AFC4-6F175D3DCCD1}">
              <a14:hiddenFill xmlns:a14="http://schemas.microsoft.com/office/drawing/2010/main">
                <a:solidFill>
                  <a:srgbClr val="FFFFFF"/>
                </a:solidFill>
              </a14:hiddenFill>
            </a:ext>
          </a:extLst>
        </p:spPr>
      </p:pic>
      <p:sp>
        <p:nvSpPr>
          <p:cNvPr id="51" name="Flowchart: Magnetic Disk 111"/>
          <p:cNvSpPr/>
          <p:nvPr/>
        </p:nvSpPr>
        <p:spPr>
          <a:xfrm>
            <a:off x="9452335" y="2712145"/>
            <a:ext cx="1650996"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New Stack</a:t>
            </a:r>
            <a:endParaRPr lang="en-US" sz="1600" kern="0" dirty="0">
              <a:solidFill>
                <a:prstClr val="white"/>
              </a:solidFill>
            </a:endParaRPr>
          </a:p>
        </p:txBody>
      </p:sp>
      <p:sp>
        <p:nvSpPr>
          <p:cNvPr id="52" name="Flowchart: Magnetic Disk 112"/>
          <p:cNvSpPr/>
          <p:nvPr/>
        </p:nvSpPr>
        <p:spPr>
          <a:xfrm>
            <a:off x="9393373" y="2475783"/>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53" name="Flowchart: Magnetic Disk 113"/>
          <p:cNvSpPr/>
          <p:nvPr/>
        </p:nvSpPr>
        <p:spPr>
          <a:xfrm>
            <a:off x="9839869" y="2475783"/>
            <a:ext cx="419927" cy="295471"/>
          </a:xfrm>
          <a:prstGeom prst="flowChartMagneticDisk">
            <a:avLst/>
          </a:prstGeom>
          <a:solidFill>
            <a:srgbClr val="FF4E00"/>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pic>
        <p:nvPicPr>
          <p:cNvPr id="5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46872" y="2012768"/>
            <a:ext cx="719067" cy="45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p:cNvSpPr/>
          <p:nvPr/>
        </p:nvSpPr>
        <p:spPr>
          <a:xfrm>
            <a:off x="8404022" y="1787834"/>
            <a:ext cx="2871692" cy="307777"/>
          </a:xfrm>
          <a:prstGeom prst="rect">
            <a:avLst/>
          </a:prstGeom>
        </p:spPr>
        <p:txBody>
          <a:bodyPr wrap="square">
            <a:spAutoFit/>
          </a:bodyPr>
          <a:lstStyle/>
          <a:p>
            <a:pPr algn="ctr" defTabSz="609585">
              <a:defRPr/>
            </a:pPr>
            <a:r>
              <a:rPr lang="en-US" sz="1400" kern="0" dirty="0">
                <a:solidFill>
                  <a:prstClr val="black"/>
                </a:solidFill>
              </a:rPr>
              <a:t>Real-Time, Autonomous</a:t>
            </a:r>
          </a:p>
        </p:txBody>
      </p:sp>
      <p:sp>
        <p:nvSpPr>
          <p:cNvPr id="56" name="Flowchart: Magnetic Disk 118"/>
          <p:cNvSpPr/>
          <p:nvPr/>
        </p:nvSpPr>
        <p:spPr>
          <a:xfrm>
            <a:off x="10286363" y="2475783"/>
            <a:ext cx="419927" cy="295471"/>
          </a:xfrm>
          <a:prstGeom prst="flowChartMagneticDisk">
            <a:avLst/>
          </a:prstGeom>
          <a:solidFill>
            <a:srgbClr val="FFA400"/>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57" name="Flowchart: Magnetic Disk 119"/>
          <p:cNvSpPr/>
          <p:nvPr/>
        </p:nvSpPr>
        <p:spPr>
          <a:xfrm>
            <a:off x="10732857" y="2475783"/>
            <a:ext cx="419927" cy="295471"/>
          </a:xfrm>
          <a:prstGeom prst="flowChartMagneticDisk">
            <a:avLst/>
          </a:prstGeom>
          <a:solidFill>
            <a:srgbClr val="B7D108"/>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cxnSp>
        <p:nvCxnSpPr>
          <p:cNvPr id="58" name="Straight Arrow Connector 57"/>
          <p:cNvCxnSpPr/>
          <p:nvPr/>
        </p:nvCxnSpPr>
        <p:spPr>
          <a:xfrm flipV="1">
            <a:off x="10085139" y="2246751"/>
            <a:ext cx="461733" cy="639"/>
          </a:xfrm>
          <a:prstGeom prst="straightConnector1">
            <a:avLst/>
          </a:prstGeom>
          <a:noFill/>
          <a:ln w="25400" cap="flat" cmpd="sng" algn="ctr">
            <a:solidFill>
              <a:sysClr val="windowText" lastClr="000000"/>
            </a:solidFill>
            <a:prstDash val="solid"/>
            <a:headEnd type="arrow"/>
            <a:tailEnd type="arrow"/>
          </a:ln>
          <a:effectLst/>
        </p:spPr>
      </p:cxnSp>
      <p:pic>
        <p:nvPicPr>
          <p:cNvPr id="59"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42354" y="2883955"/>
            <a:ext cx="420201" cy="386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9731" y="2420397"/>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250" y="2652581"/>
            <a:ext cx="379597" cy="39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Flowchart: Magnetic Disk 132"/>
          <p:cNvSpPr/>
          <p:nvPr/>
        </p:nvSpPr>
        <p:spPr>
          <a:xfrm>
            <a:off x="3704988" y="3060209"/>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cxnSp>
        <p:nvCxnSpPr>
          <p:cNvPr id="63" name="Straight Arrow Connector 62"/>
          <p:cNvCxnSpPr/>
          <p:nvPr/>
        </p:nvCxnSpPr>
        <p:spPr>
          <a:xfrm flipV="1">
            <a:off x="4245452" y="2623518"/>
            <a:ext cx="202520" cy="453660"/>
          </a:xfrm>
          <a:prstGeom prst="straightConnector1">
            <a:avLst/>
          </a:prstGeom>
          <a:noFill/>
          <a:ln w="25400" cap="flat" cmpd="sng" algn="ctr">
            <a:solidFill>
              <a:sysClr val="windowText" lastClr="000000"/>
            </a:solidFill>
            <a:prstDash val="solid"/>
            <a:headEnd type="arrow"/>
            <a:tailEnd type="arrow"/>
          </a:ln>
          <a:effectLst/>
        </p:spPr>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74" y="2082453"/>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Flowchart: Magnetic Disk 139"/>
          <p:cNvSpPr/>
          <p:nvPr/>
        </p:nvSpPr>
        <p:spPr>
          <a:xfrm>
            <a:off x="1265949" y="2838617"/>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pic>
        <p:nvPicPr>
          <p:cNvPr id="66" name="Picture 16" descr="http://simpleicon.com/wp-content/uploads/laptop-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2606" y="2193265"/>
            <a:ext cx="416839" cy="416839"/>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Curved Connector 66"/>
          <p:cNvCxnSpPr/>
          <p:nvPr/>
        </p:nvCxnSpPr>
        <p:spPr>
          <a:xfrm rot="16200000" flipH="1" flipV="1">
            <a:off x="1221648" y="2184997"/>
            <a:ext cx="471112" cy="487643"/>
          </a:xfrm>
          <a:prstGeom prst="curvedConnector4">
            <a:avLst>
              <a:gd name="adj1" fmla="val -58406"/>
              <a:gd name="adj2" fmla="val 71370"/>
            </a:avLst>
          </a:prstGeom>
          <a:noFill/>
          <a:ln w="25400" cap="flat" cmpd="sng" algn="ctr">
            <a:solidFill>
              <a:sysClr val="windowText" lastClr="000000"/>
            </a:solidFill>
            <a:prstDash val="solid"/>
          </a:ln>
          <a:effectLst/>
        </p:spPr>
      </p:cxnSp>
      <p:pic>
        <p:nvPicPr>
          <p:cNvPr id="68" name="Picture 2" descr="https://d30y9cdsu7xlg0.cloudfront.net/png/43170-20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60132" y="2853383"/>
            <a:ext cx="441587" cy="441587"/>
          </a:xfrm>
          <a:prstGeom prst="rect">
            <a:avLst/>
          </a:prstGeom>
          <a:solidFill>
            <a:sysClr val="window" lastClr="FFFFFF"/>
          </a:solidFill>
          <a:extLst/>
        </p:spPr>
      </p:pic>
      <p:sp>
        <p:nvSpPr>
          <p:cNvPr id="69" name="Rectangle 68"/>
          <p:cNvSpPr/>
          <p:nvPr/>
        </p:nvSpPr>
        <p:spPr>
          <a:xfrm>
            <a:off x="9477326" y="3061633"/>
            <a:ext cx="2032289" cy="307777"/>
          </a:xfrm>
          <a:prstGeom prst="rect">
            <a:avLst/>
          </a:prstGeom>
        </p:spPr>
        <p:txBody>
          <a:bodyPr wrap="square">
            <a:spAutoFit/>
          </a:bodyPr>
          <a:lstStyle/>
          <a:p>
            <a:pPr defTabSz="609585">
              <a:defRPr/>
            </a:pPr>
            <a:r>
              <a:rPr lang="en-US" sz="1400" kern="0" dirty="0">
                <a:solidFill>
                  <a:prstClr val="black"/>
                </a:solidFill>
              </a:rPr>
              <a:t>Flexible and learning</a:t>
            </a:r>
          </a:p>
        </p:txBody>
      </p:sp>
      <p:cxnSp>
        <p:nvCxnSpPr>
          <p:cNvPr id="70" name="Straight Arrow Connector 69"/>
          <p:cNvCxnSpPr/>
          <p:nvPr/>
        </p:nvCxnSpPr>
        <p:spPr>
          <a:xfrm flipV="1">
            <a:off x="6974235" y="2593322"/>
            <a:ext cx="461733" cy="639"/>
          </a:xfrm>
          <a:prstGeom prst="straightConnector1">
            <a:avLst/>
          </a:prstGeom>
          <a:noFill/>
          <a:ln w="25400" cap="flat" cmpd="sng" algn="ctr">
            <a:solidFill>
              <a:sysClr val="windowText" lastClr="000000"/>
            </a:solidFill>
            <a:prstDash val="solid"/>
            <a:headEnd type="arrow"/>
            <a:tailEnd type="arrow"/>
          </a:ln>
          <a:effectLst/>
        </p:spPr>
      </p:cxnSp>
      <p:sp>
        <p:nvSpPr>
          <p:cNvPr id="71" name="TextBox 70"/>
          <p:cNvSpPr txBox="1"/>
          <p:nvPr/>
        </p:nvSpPr>
        <p:spPr>
          <a:xfrm>
            <a:off x="2209837" y="4950035"/>
            <a:ext cx="2584362" cy="830997"/>
          </a:xfrm>
          <a:prstGeom prst="rect">
            <a:avLst/>
          </a:prstGeom>
          <a:noFill/>
        </p:spPr>
        <p:txBody>
          <a:bodyPr wrap="none" rtlCol="0">
            <a:spAutoFit/>
          </a:bodyPr>
          <a:lstStyle/>
          <a:p>
            <a:pPr marL="228594" indent="-228594">
              <a:buFont typeface="Arial" panose="020B0604020202020204" pitchFamily="34" charset="0"/>
              <a:buChar char="•"/>
            </a:pPr>
            <a:r>
              <a:rPr lang="en-US" sz="1600" dirty="0">
                <a:solidFill>
                  <a:prstClr val="white"/>
                </a:solidFill>
              </a:rPr>
              <a:t>Predictive maintenance</a:t>
            </a:r>
          </a:p>
          <a:p>
            <a:pPr marL="228594" indent="-228594">
              <a:buFont typeface="Arial" panose="020B0604020202020204" pitchFamily="34" charset="0"/>
              <a:buChar char="•"/>
            </a:pPr>
            <a:r>
              <a:rPr lang="en-US" sz="1600" dirty="0">
                <a:solidFill>
                  <a:prstClr val="white"/>
                </a:solidFill>
              </a:rPr>
              <a:t>Machine learning</a:t>
            </a:r>
          </a:p>
          <a:p>
            <a:pPr marL="228594" indent="-228594">
              <a:buFont typeface="Arial" panose="020B0604020202020204" pitchFamily="34" charset="0"/>
              <a:buChar char="•"/>
            </a:pPr>
            <a:r>
              <a:rPr lang="en-US" sz="1600" dirty="0">
                <a:solidFill>
                  <a:prstClr val="white"/>
                </a:solidFill>
              </a:rPr>
              <a:t>Increased efficiencies</a:t>
            </a:r>
          </a:p>
        </p:txBody>
      </p:sp>
      <p:sp>
        <p:nvSpPr>
          <p:cNvPr id="72" name="TextBox 71"/>
          <p:cNvSpPr txBox="1"/>
          <p:nvPr/>
        </p:nvSpPr>
        <p:spPr>
          <a:xfrm>
            <a:off x="5353686" y="4902474"/>
            <a:ext cx="3006972" cy="1077218"/>
          </a:xfrm>
          <a:prstGeom prst="rect">
            <a:avLst/>
          </a:prstGeom>
          <a:noFill/>
        </p:spPr>
        <p:txBody>
          <a:bodyPr wrap="square" rtlCol="0">
            <a:spAutoFit/>
          </a:bodyPr>
          <a:lstStyle/>
          <a:p>
            <a:pPr marL="228594" indent="-228594">
              <a:buFont typeface="Arial" panose="020B0604020202020204" pitchFamily="34" charset="0"/>
              <a:buChar char="•"/>
            </a:pPr>
            <a:r>
              <a:rPr lang="en-US" sz="1600" dirty="0">
                <a:solidFill>
                  <a:prstClr val="white"/>
                </a:solidFill>
              </a:rPr>
              <a:t>Reduced OPEX</a:t>
            </a:r>
          </a:p>
          <a:p>
            <a:pPr marL="228594" indent="-228594">
              <a:buFont typeface="Arial" panose="020B0604020202020204" pitchFamily="34" charset="0"/>
              <a:buChar char="•"/>
            </a:pPr>
            <a:r>
              <a:rPr lang="en-US" sz="1600" dirty="0">
                <a:solidFill>
                  <a:prstClr val="white"/>
                </a:solidFill>
              </a:rPr>
              <a:t>Increased use of assets</a:t>
            </a:r>
          </a:p>
          <a:p>
            <a:pPr marL="228594" indent="-228594">
              <a:buFont typeface="Arial" panose="020B0604020202020204" pitchFamily="34" charset="0"/>
              <a:buChar char="•"/>
            </a:pPr>
            <a:r>
              <a:rPr lang="en-US" sz="1600" b="1" dirty="0">
                <a:solidFill>
                  <a:prstClr val="white"/>
                </a:solidFill>
              </a:rPr>
              <a:t>Synchronized real-time control</a:t>
            </a:r>
          </a:p>
        </p:txBody>
      </p:sp>
      <p:sp>
        <p:nvSpPr>
          <p:cNvPr id="73" name="TextBox 72"/>
          <p:cNvSpPr txBox="1"/>
          <p:nvPr/>
        </p:nvSpPr>
        <p:spPr>
          <a:xfrm>
            <a:off x="8628987" y="4963271"/>
            <a:ext cx="2892138" cy="830997"/>
          </a:xfrm>
          <a:prstGeom prst="rect">
            <a:avLst/>
          </a:prstGeom>
          <a:noFill/>
        </p:spPr>
        <p:txBody>
          <a:bodyPr wrap="none" rtlCol="0">
            <a:spAutoFit/>
          </a:bodyPr>
          <a:lstStyle/>
          <a:p>
            <a:pPr marL="228594" indent="-228594">
              <a:buFont typeface="Arial" panose="020B0604020202020204" pitchFamily="34" charset="0"/>
              <a:buChar char="•"/>
            </a:pPr>
            <a:r>
              <a:rPr lang="en-US" sz="1600" dirty="0">
                <a:solidFill>
                  <a:prstClr val="white"/>
                </a:solidFill>
              </a:rPr>
              <a:t>Flexible function</a:t>
            </a:r>
          </a:p>
          <a:p>
            <a:pPr marL="228594" indent="-228594">
              <a:buFont typeface="Arial" panose="020B0604020202020204" pitchFamily="34" charset="0"/>
              <a:buChar char="•"/>
            </a:pPr>
            <a:r>
              <a:rPr lang="en-US" sz="1600" dirty="0">
                <a:solidFill>
                  <a:prstClr val="white"/>
                </a:solidFill>
              </a:rPr>
              <a:t>Down the wire updates</a:t>
            </a:r>
          </a:p>
          <a:p>
            <a:pPr marL="228594" indent="-228594">
              <a:buFont typeface="Arial" panose="020B0604020202020204" pitchFamily="34" charset="0"/>
              <a:buChar char="•"/>
            </a:pPr>
            <a:r>
              <a:rPr lang="en-US" sz="1600" dirty="0">
                <a:solidFill>
                  <a:prstClr val="white"/>
                </a:solidFill>
              </a:rPr>
              <a:t>Reconfigurable production</a:t>
            </a:r>
          </a:p>
        </p:txBody>
      </p:sp>
      <p:sp>
        <p:nvSpPr>
          <p:cNvPr id="74" name="Down Arrow Callout 73"/>
          <p:cNvSpPr/>
          <p:nvPr/>
        </p:nvSpPr>
        <p:spPr>
          <a:xfrm>
            <a:off x="2097267" y="4297424"/>
            <a:ext cx="3033156" cy="658801"/>
          </a:xfrm>
          <a:prstGeom prst="downArrow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lnSpc>
                <a:spcPct val="80000"/>
              </a:lnSpc>
              <a:defRPr/>
            </a:pPr>
            <a:r>
              <a:rPr lang="en-US" sz="2400" kern="0">
                <a:solidFill>
                  <a:srgbClr val="FFC000"/>
                </a:solidFill>
                <a:latin typeface="Intel Clear Pro"/>
              </a:rPr>
              <a:t>Learning Loop </a:t>
            </a:r>
            <a:endParaRPr lang="en-US" sz="2400" kern="0" dirty="0">
              <a:solidFill>
                <a:srgbClr val="FFC000"/>
              </a:solidFill>
              <a:latin typeface="Intel Clear Pro"/>
            </a:endParaRPr>
          </a:p>
        </p:txBody>
      </p:sp>
      <p:sp>
        <p:nvSpPr>
          <p:cNvPr id="75" name="Down Arrow Callout 74"/>
          <p:cNvSpPr/>
          <p:nvPr/>
        </p:nvSpPr>
        <p:spPr>
          <a:xfrm>
            <a:off x="8323289" y="4291234"/>
            <a:ext cx="3242275" cy="658801"/>
          </a:xfrm>
          <a:prstGeom prst="downArrow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lnSpc>
                <a:spcPct val="80000"/>
              </a:lnSpc>
              <a:defRPr/>
            </a:pPr>
            <a:r>
              <a:rPr lang="en-US" sz="2400" kern="0" dirty="0">
                <a:solidFill>
                  <a:srgbClr val="FFC000"/>
                </a:solidFill>
                <a:latin typeface="Intel Clear Pro"/>
              </a:rPr>
              <a:t>Autonomous Loop</a:t>
            </a:r>
          </a:p>
        </p:txBody>
      </p:sp>
      <p:sp>
        <p:nvSpPr>
          <p:cNvPr id="76" name="Down Arrow Callout 75"/>
          <p:cNvSpPr/>
          <p:nvPr/>
        </p:nvSpPr>
        <p:spPr>
          <a:xfrm>
            <a:off x="5202089" y="4283996"/>
            <a:ext cx="3067840" cy="658801"/>
          </a:xfrm>
          <a:prstGeom prst="downArrowCallout">
            <a:avLst/>
          </a:prstGeom>
          <a:solidFill>
            <a:srgbClr val="FFC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09585">
              <a:lnSpc>
                <a:spcPct val="80000"/>
              </a:lnSpc>
              <a:defRPr/>
            </a:pPr>
            <a:r>
              <a:rPr lang="en-US" sz="2400" kern="0" dirty="0">
                <a:solidFill>
                  <a:schemeClr val="tx1"/>
                </a:solidFill>
                <a:latin typeface="Intel Clear Pro"/>
              </a:rPr>
              <a:t>Control Loop</a:t>
            </a:r>
          </a:p>
        </p:txBody>
      </p:sp>
      <p:sp>
        <p:nvSpPr>
          <p:cNvPr id="77" name="Freeform 5"/>
          <p:cNvSpPr>
            <a:spLocks/>
          </p:cNvSpPr>
          <p:nvPr/>
        </p:nvSpPr>
        <p:spPr bwMode="auto">
          <a:xfrm>
            <a:off x="4509966" y="5841827"/>
            <a:ext cx="7554461" cy="860836"/>
          </a:xfrm>
          <a:custGeom>
            <a:avLst/>
            <a:gdLst>
              <a:gd name="T0" fmla="*/ 6943 w 6943"/>
              <a:gd name="T1" fmla="*/ 455 h 909"/>
              <a:gd name="T2" fmla="*/ 6182 w 6943"/>
              <a:gd name="T3" fmla="*/ 0 h 909"/>
              <a:gd name="T4" fmla="*/ 6182 w 6943"/>
              <a:gd name="T5" fmla="*/ 161 h 909"/>
              <a:gd name="T6" fmla="*/ 0 w 6943"/>
              <a:gd name="T7" fmla="*/ 461 h 909"/>
              <a:gd name="T8" fmla="*/ 6182 w 6943"/>
              <a:gd name="T9" fmla="*/ 748 h 909"/>
              <a:gd name="T10" fmla="*/ 6182 w 6943"/>
              <a:gd name="T11" fmla="*/ 909 h 909"/>
              <a:gd name="T12" fmla="*/ 6943 w 6943"/>
              <a:gd name="T13" fmla="*/ 455 h 909"/>
            </a:gdLst>
            <a:ahLst/>
            <a:cxnLst>
              <a:cxn ang="0">
                <a:pos x="T0" y="T1"/>
              </a:cxn>
              <a:cxn ang="0">
                <a:pos x="T2" y="T3"/>
              </a:cxn>
              <a:cxn ang="0">
                <a:pos x="T4" y="T5"/>
              </a:cxn>
              <a:cxn ang="0">
                <a:pos x="T6" y="T7"/>
              </a:cxn>
              <a:cxn ang="0">
                <a:pos x="T8" y="T9"/>
              </a:cxn>
              <a:cxn ang="0">
                <a:pos x="T10" y="T11"/>
              </a:cxn>
              <a:cxn ang="0">
                <a:pos x="T12" y="T13"/>
              </a:cxn>
            </a:cxnLst>
            <a:rect l="0" t="0" r="r" b="b"/>
            <a:pathLst>
              <a:path w="6943" h="909">
                <a:moveTo>
                  <a:pt x="6943" y="455"/>
                </a:moveTo>
                <a:lnTo>
                  <a:pt x="6182" y="0"/>
                </a:lnTo>
                <a:lnTo>
                  <a:pt x="6182" y="161"/>
                </a:lnTo>
                <a:lnTo>
                  <a:pt x="0" y="461"/>
                </a:lnTo>
                <a:lnTo>
                  <a:pt x="6182" y="748"/>
                </a:lnTo>
                <a:lnTo>
                  <a:pt x="6182" y="909"/>
                </a:lnTo>
                <a:lnTo>
                  <a:pt x="6943" y="455"/>
                </a:lnTo>
                <a:close/>
              </a:path>
            </a:pathLst>
          </a:custGeom>
          <a:solidFill>
            <a:srgbClr val="00B050"/>
          </a:solidFill>
          <a:ln w="22225">
            <a:noFill/>
          </a:ln>
        </p:spPr>
        <p:style>
          <a:lnRef idx="2">
            <a:schemeClr val="dk1">
              <a:shade val="50000"/>
            </a:schemeClr>
          </a:lnRef>
          <a:fillRef idx="1">
            <a:schemeClr val="dk1"/>
          </a:fillRef>
          <a:effectRef idx="0">
            <a:schemeClr val="dk1"/>
          </a:effectRef>
          <a:fontRef idx="minor">
            <a:schemeClr val="lt1"/>
          </a:fontRef>
        </p:style>
        <p:txBody>
          <a:bodyPr lIns="91440" tIns="45720" rIns="91440" bIns="0" rtlCol="0" anchor="ctr"/>
          <a:lstStyle/>
          <a:p>
            <a:pPr algn="ctr" defTabSz="609585">
              <a:lnSpc>
                <a:spcPct val="80000"/>
              </a:lnSpc>
            </a:pPr>
            <a:endParaRPr lang="en-US" sz="2400" dirty="0">
              <a:solidFill>
                <a:prstClr val="black"/>
              </a:solidFill>
            </a:endParaRPr>
          </a:p>
        </p:txBody>
      </p:sp>
      <p:pic>
        <p:nvPicPr>
          <p:cNvPr id="11" name="Picture 10"/>
          <p:cNvPicPr>
            <a:picLocks noChangeAspect="1"/>
          </p:cNvPicPr>
          <p:nvPr/>
        </p:nvPicPr>
        <p:blipFill>
          <a:blip r:embed="rId14"/>
          <a:stretch>
            <a:fillRect/>
          </a:stretch>
        </p:blipFill>
        <p:spPr>
          <a:xfrm>
            <a:off x="11210689" y="6046469"/>
            <a:ext cx="495851" cy="634039"/>
          </a:xfrm>
          <a:prstGeom prst="rect">
            <a:avLst/>
          </a:prstGeom>
        </p:spPr>
      </p:pic>
      <p:pic>
        <p:nvPicPr>
          <p:cNvPr id="78" name="Picture 77"/>
          <p:cNvPicPr>
            <a:picLocks noChangeAspect="1"/>
          </p:cNvPicPr>
          <p:nvPr/>
        </p:nvPicPr>
        <p:blipFill>
          <a:blip r:embed="rId15"/>
          <a:stretch>
            <a:fillRect/>
          </a:stretch>
        </p:blipFill>
        <p:spPr>
          <a:xfrm>
            <a:off x="9074134" y="6141523"/>
            <a:ext cx="2105335" cy="430821"/>
          </a:xfrm>
          <a:prstGeom prst="rect">
            <a:avLst/>
          </a:prstGeom>
        </p:spPr>
      </p:pic>
    </p:spTree>
    <p:extLst>
      <p:ext uri="{BB962C8B-B14F-4D97-AF65-F5344CB8AC3E}">
        <p14:creationId xmlns:p14="http://schemas.microsoft.com/office/powerpoint/2010/main" val="4048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1951" y="304703"/>
            <a:ext cx="11248101" cy="724365"/>
          </a:xfrm>
        </p:spPr>
        <p:txBody>
          <a:bodyPr/>
          <a:lstStyle/>
          <a:p>
            <a:r>
              <a:rPr lang="en-US" dirty="0" smtClean="0">
                <a:solidFill>
                  <a:srgbClr val="F3D54E">
                    <a:alpha val="90000"/>
                  </a:srgbClr>
                </a:solidFill>
              </a:rPr>
              <a:t>Intelligently</a:t>
            </a:r>
            <a:r>
              <a:rPr lang="en-US" dirty="0" smtClean="0"/>
              <a:t> use </a:t>
            </a:r>
            <a:r>
              <a:rPr lang="en-US" dirty="0"/>
              <a:t>existing production data</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17</a:t>
            </a:fld>
            <a:endParaRPr lang="en-US" dirty="0"/>
          </a:p>
        </p:txBody>
      </p:sp>
      <p:sp>
        <p:nvSpPr>
          <p:cNvPr id="5" name="Rectangle 4"/>
          <p:cNvSpPr/>
          <p:nvPr/>
        </p:nvSpPr>
        <p:spPr>
          <a:xfrm>
            <a:off x="4793141" y="4205651"/>
            <a:ext cx="6926912" cy="983293"/>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latin typeface="+mj-lt"/>
              </a:rPr>
              <a:t>Data Integration</a:t>
            </a:r>
          </a:p>
        </p:txBody>
      </p:sp>
      <p:sp>
        <p:nvSpPr>
          <p:cNvPr id="7" name="Rectangle 6"/>
          <p:cNvSpPr/>
          <p:nvPr/>
        </p:nvSpPr>
        <p:spPr>
          <a:xfrm>
            <a:off x="5501400" y="3222358"/>
            <a:ext cx="6218652" cy="983293"/>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j-lt"/>
              </a:rPr>
              <a:t>Data Visualization</a:t>
            </a:r>
          </a:p>
        </p:txBody>
      </p:sp>
      <p:sp>
        <p:nvSpPr>
          <p:cNvPr id="8" name="Rectangle 7"/>
          <p:cNvSpPr/>
          <p:nvPr/>
        </p:nvSpPr>
        <p:spPr>
          <a:xfrm>
            <a:off x="6262777" y="2239065"/>
            <a:ext cx="5457275" cy="983293"/>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latin typeface="+mj-lt"/>
              </a:rPr>
              <a:t>Data Mining</a:t>
            </a:r>
          </a:p>
        </p:txBody>
      </p:sp>
      <p:sp>
        <p:nvSpPr>
          <p:cNvPr id="10" name="Rectangle 9"/>
          <p:cNvSpPr/>
          <p:nvPr/>
        </p:nvSpPr>
        <p:spPr>
          <a:xfrm>
            <a:off x="7029912" y="1259427"/>
            <a:ext cx="4689678" cy="983293"/>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latin typeface="+mj-lt"/>
              </a:rPr>
              <a:t>Machine Learning</a:t>
            </a:r>
          </a:p>
        </p:txBody>
      </p:sp>
      <p:sp>
        <p:nvSpPr>
          <p:cNvPr id="11" name="Rectangle 10"/>
          <p:cNvSpPr/>
          <p:nvPr/>
        </p:nvSpPr>
        <p:spPr>
          <a:xfrm>
            <a:off x="4023686" y="5180376"/>
            <a:ext cx="7695904" cy="98329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Data Collection</a:t>
            </a:r>
          </a:p>
        </p:txBody>
      </p:sp>
      <p:sp>
        <p:nvSpPr>
          <p:cNvPr id="12" name="TextBox 11"/>
          <p:cNvSpPr txBox="1"/>
          <p:nvPr/>
        </p:nvSpPr>
        <p:spPr>
          <a:xfrm>
            <a:off x="2865121" y="5471015"/>
            <a:ext cx="837088" cy="400110"/>
          </a:xfrm>
          <a:prstGeom prst="rect">
            <a:avLst/>
          </a:prstGeom>
          <a:noFill/>
        </p:spPr>
        <p:txBody>
          <a:bodyPr wrap="none" rtlCol="0">
            <a:spAutoFit/>
          </a:bodyPr>
          <a:lstStyle/>
          <a:p>
            <a:pPr algn="ctr"/>
            <a:r>
              <a:rPr lang="en-US" sz="1000" dirty="0" smtClean="0"/>
              <a:t>Sensor</a:t>
            </a:r>
          </a:p>
          <a:p>
            <a:pPr algn="ctr"/>
            <a:r>
              <a:rPr lang="en-US" sz="1000" dirty="0" smtClean="0"/>
              <a:t>Framework</a:t>
            </a:r>
          </a:p>
        </p:txBody>
      </p:sp>
      <p:sp>
        <p:nvSpPr>
          <p:cNvPr id="13" name="TextBox 12"/>
          <p:cNvSpPr txBox="1"/>
          <p:nvPr/>
        </p:nvSpPr>
        <p:spPr>
          <a:xfrm>
            <a:off x="3584999" y="4542425"/>
            <a:ext cx="880369" cy="400110"/>
          </a:xfrm>
          <a:prstGeom prst="rect">
            <a:avLst/>
          </a:prstGeom>
          <a:noFill/>
        </p:spPr>
        <p:txBody>
          <a:bodyPr wrap="none" rtlCol="0">
            <a:spAutoFit/>
          </a:bodyPr>
          <a:lstStyle/>
          <a:p>
            <a:pPr algn="ctr"/>
            <a:r>
              <a:rPr lang="en-US" sz="1000" dirty="0" smtClean="0"/>
              <a:t>Unified</a:t>
            </a:r>
          </a:p>
          <a:p>
            <a:pPr algn="ctr"/>
            <a:r>
              <a:rPr lang="en-US" sz="1000" dirty="0" smtClean="0"/>
              <a:t>Data Access</a:t>
            </a:r>
          </a:p>
        </p:txBody>
      </p:sp>
      <p:sp>
        <p:nvSpPr>
          <p:cNvPr id="14" name="TextBox 13"/>
          <p:cNvSpPr txBox="1"/>
          <p:nvPr/>
        </p:nvSpPr>
        <p:spPr>
          <a:xfrm>
            <a:off x="4455265" y="3610341"/>
            <a:ext cx="878767" cy="400110"/>
          </a:xfrm>
          <a:prstGeom prst="rect">
            <a:avLst/>
          </a:prstGeom>
          <a:noFill/>
        </p:spPr>
        <p:txBody>
          <a:bodyPr wrap="none" rtlCol="0">
            <a:spAutoFit/>
          </a:bodyPr>
          <a:lstStyle/>
          <a:p>
            <a:pPr algn="ctr"/>
            <a:r>
              <a:rPr lang="en-US" sz="1000" dirty="0" smtClean="0"/>
              <a:t>Reporting</a:t>
            </a:r>
          </a:p>
          <a:p>
            <a:pPr algn="ctr"/>
            <a:r>
              <a:rPr lang="en-US" sz="1000" dirty="0" smtClean="0"/>
              <a:t>Dashboards	</a:t>
            </a:r>
          </a:p>
        </p:txBody>
      </p:sp>
      <p:sp>
        <p:nvSpPr>
          <p:cNvPr id="15" name="TextBox 14"/>
          <p:cNvSpPr txBox="1"/>
          <p:nvPr/>
        </p:nvSpPr>
        <p:spPr>
          <a:xfrm>
            <a:off x="5234523" y="2639591"/>
            <a:ext cx="758541" cy="400110"/>
          </a:xfrm>
          <a:prstGeom prst="rect">
            <a:avLst/>
          </a:prstGeom>
          <a:noFill/>
        </p:spPr>
        <p:txBody>
          <a:bodyPr wrap="none" rtlCol="0">
            <a:spAutoFit/>
          </a:bodyPr>
          <a:lstStyle/>
          <a:p>
            <a:pPr algn="ctr"/>
            <a:r>
              <a:rPr lang="en-US" sz="1000" dirty="0" smtClean="0"/>
              <a:t>High level</a:t>
            </a:r>
          </a:p>
          <a:p>
            <a:pPr algn="ctr"/>
            <a:r>
              <a:rPr lang="en-US" sz="1000" dirty="0" smtClean="0"/>
              <a:t>Modeling</a:t>
            </a:r>
          </a:p>
        </p:txBody>
      </p:sp>
      <p:sp>
        <p:nvSpPr>
          <p:cNvPr id="16" name="TextBox 15"/>
          <p:cNvSpPr txBox="1"/>
          <p:nvPr/>
        </p:nvSpPr>
        <p:spPr>
          <a:xfrm>
            <a:off x="5989223" y="1639934"/>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sp>
        <p:nvSpPr>
          <p:cNvPr id="18" name="Content Placeholder 17"/>
          <p:cNvSpPr>
            <a:spLocks noGrp="1"/>
          </p:cNvSpPr>
          <p:nvPr>
            <p:ph sz="quarter" idx="15"/>
          </p:nvPr>
        </p:nvSpPr>
        <p:spPr>
          <a:xfrm>
            <a:off x="581921" y="1072170"/>
            <a:ext cx="4752111" cy="4930181"/>
          </a:xfrm>
        </p:spPr>
        <p:txBody>
          <a:bodyPr/>
          <a:lstStyle/>
          <a:p>
            <a:pPr marL="342900" indent="-342900">
              <a:buFont typeface="Arial" panose="020B0604020202020204" pitchFamily="34" charset="0"/>
              <a:buChar char="•"/>
            </a:pPr>
            <a:r>
              <a:rPr lang="en-US" sz="2000" dirty="0" smtClean="0">
                <a:solidFill>
                  <a:schemeClr val="tx1"/>
                </a:solidFill>
              </a:rPr>
              <a:t>Existing deployments are integrated with sensors</a:t>
            </a:r>
            <a:endParaRPr lang="en-US" sz="2000" dirty="0">
              <a:solidFill>
                <a:schemeClr val="tx1"/>
              </a:solidFill>
            </a:endParaRPr>
          </a:p>
          <a:p>
            <a:pPr marL="342900" indent="-342900">
              <a:buFont typeface="Arial" panose="020B0604020202020204" pitchFamily="34" charset="0"/>
              <a:buChar char="•"/>
            </a:pPr>
            <a:r>
              <a:rPr lang="en-US" sz="2000" dirty="0" smtClean="0">
                <a:solidFill>
                  <a:schemeClr val="tx1"/>
                </a:solidFill>
              </a:rPr>
              <a:t>Data sheds light on existing processes</a:t>
            </a:r>
          </a:p>
          <a:p>
            <a:pPr marL="342900" indent="-342900">
              <a:buFont typeface="Arial" panose="020B0604020202020204" pitchFamily="34" charset="0"/>
              <a:buChar char="•"/>
            </a:pPr>
            <a:r>
              <a:rPr lang="en-US" sz="2000" dirty="0" smtClean="0">
                <a:solidFill>
                  <a:schemeClr val="tx1"/>
                </a:solidFill>
              </a:rPr>
              <a:t>Real-time monitoring allows optimization</a:t>
            </a:r>
          </a:p>
        </p:txBody>
      </p:sp>
      <p:sp>
        <p:nvSpPr>
          <p:cNvPr id="19" name="Content Placeholder 17"/>
          <p:cNvSpPr txBox="1">
            <a:spLocks/>
          </p:cNvSpPr>
          <p:nvPr/>
        </p:nvSpPr>
        <p:spPr>
          <a:xfrm>
            <a:off x="581920" y="3168682"/>
            <a:ext cx="3129622" cy="2833669"/>
          </a:xfrm>
          <a:prstGeom prst="rect">
            <a:avLst/>
          </a:prstGeom>
        </p:spPr>
        <p:txBody>
          <a:bodyPr vert="horz" lIns="91440" tIns="45720" rIns="91440" bIns="4572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smtClean="0">
                <a:solidFill>
                  <a:schemeClr val="tx1"/>
                </a:solidFill>
              </a:rPr>
              <a:t>Data mining reveals new patterns</a:t>
            </a:r>
          </a:p>
          <a:p>
            <a:pPr marL="342900" indent="-342900">
              <a:buFont typeface="Arial" panose="020B0604020202020204" pitchFamily="34" charset="0"/>
              <a:buChar char="•"/>
            </a:pPr>
            <a:r>
              <a:rPr lang="en-US" sz="2000" dirty="0" smtClean="0">
                <a:solidFill>
                  <a:schemeClr val="tx1"/>
                </a:solidFill>
              </a:rPr>
              <a:t>Machine Learning builds predictive models of business processes</a:t>
            </a:r>
            <a:endParaRPr lang="en-US" sz="2000" dirty="0">
              <a:solidFill>
                <a:schemeClr val="tx1"/>
              </a:solidFill>
            </a:endParaRPr>
          </a:p>
        </p:txBody>
      </p:sp>
    </p:spTree>
    <p:extLst>
      <p:ext uri="{BB962C8B-B14F-4D97-AF65-F5344CB8AC3E}">
        <p14:creationId xmlns:p14="http://schemas.microsoft.com/office/powerpoint/2010/main" val="238735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a:extLst>
              <a:ext uri="{BEBA8EAE-BF5A-486C-A8C5-ECC9F3942E4B}">
                <a14:imgProps xmlns:a14="http://schemas.microsoft.com/office/drawing/2010/main">
                  <a14:imgLayer r:embed="rId4">
                    <a14:imgEffect>
                      <a14:backgroundRemoval t="10227" b="100000" l="0" r="100000"/>
                    </a14:imgEffect>
                  </a14:imgLayer>
                </a14:imgProps>
              </a:ext>
            </a:extLst>
          </a:blip>
          <a:stretch>
            <a:fillRect/>
          </a:stretch>
        </p:blipFill>
        <p:spPr>
          <a:xfrm>
            <a:off x="3513512" y="859262"/>
            <a:ext cx="2016014" cy="445620"/>
          </a:xfrm>
          <a:prstGeom prst="rect">
            <a:avLst/>
          </a:prstGeom>
        </p:spPr>
      </p:pic>
      <p:pic>
        <p:nvPicPr>
          <p:cNvPr id="92" name="Picture 91" descr="moti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000" y="1110372"/>
            <a:ext cx="460368" cy="275228"/>
          </a:xfrm>
          <a:prstGeom prst="rect">
            <a:avLst/>
          </a:prstGeom>
          <a:effectLst>
            <a:outerShdw blurRad="206375" dist="165100" dir="5400000" algn="tl" rotWithShape="0">
              <a:srgbClr val="000000">
                <a:alpha val="43000"/>
              </a:srgbClr>
            </a:outerShdw>
          </a:effectLst>
        </p:spPr>
      </p:pic>
      <p:sp>
        <p:nvSpPr>
          <p:cNvPr id="169" name="Rectangle 168"/>
          <p:cNvSpPr/>
          <p:nvPr/>
        </p:nvSpPr>
        <p:spPr>
          <a:xfrm>
            <a:off x="2574982" y="1552181"/>
            <a:ext cx="3834372" cy="447587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 name="Title 1"/>
          <p:cNvSpPr>
            <a:spLocks noGrp="1"/>
          </p:cNvSpPr>
          <p:nvPr>
            <p:ph type="title"/>
          </p:nvPr>
        </p:nvSpPr>
        <p:spPr>
          <a:xfrm>
            <a:off x="471951" y="304703"/>
            <a:ext cx="11248101" cy="609398"/>
          </a:xfrm>
        </p:spPr>
        <p:txBody>
          <a:bodyPr/>
          <a:lstStyle/>
          <a:p>
            <a:r>
              <a:rPr lang="en-US" sz="4800" dirty="0">
                <a:solidFill>
                  <a:srgbClr val="F3D54E">
                    <a:alpha val="90000"/>
                  </a:srgbClr>
                </a:solidFill>
              </a:rPr>
              <a:t>FUNCTIONAL DOMAINS </a:t>
            </a:r>
            <a:r>
              <a:rPr lang="en-US" sz="4800" b="1" dirty="0" smtClean="0"/>
              <a:t>&amp; COMPUTATIONAL DEPLOYMENT PATTERNS</a:t>
            </a:r>
            <a:r>
              <a:rPr lang="en-US" sz="4800" dirty="0" smtClean="0"/>
              <a:t> Edge</a:t>
            </a:r>
            <a:endParaRPr lang="en-US" sz="4800" dirty="0"/>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18</a:t>
            </a:fld>
            <a:endParaRPr lang="en-US" dirty="0"/>
          </a:p>
        </p:txBody>
      </p:sp>
      <p:sp>
        <p:nvSpPr>
          <p:cNvPr id="14" name="Rectangle 13"/>
          <p:cNvSpPr/>
          <p:nvPr/>
        </p:nvSpPr>
        <p:spPr>
          <a:xfrm>
            <a:off x="424605" y="2837438"/>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5" name="Rectangle 14"/>
          <p:cNvSpPr/>
          <p:nvPr/>
        </p:nvSpPr>
        <p:spPr>
          <a:xfrm>
            <a:off x="402833" y="3821967"/>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6" name="Rectangle 15"/>
          <p:cNvSpPr/>
          <p:nvPr/>
        </p:nvSpPr>
        <p:spPr>
          <a:xfrm>
            <a:off x="990066" y="3296871"/>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7" name="Rectangle 16"/>
          <p:cNvSpPr/>
          <p:nvPr/>
        </p:nvSpPr>
        <p:spPr>
          <a:xfrm>
            <a:off x="1784469" y="3292624"/>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cxnSp>
        <p:nvCxnSpPr>
          <p:cNvPr id="19" name="Straight Arrow Connector 18"/>
          <p:cNvCxnSpPr>
            <a:stCxn id="16" idx="0"/>
            <a:endCxn id="14" idx="3"/>
          </p:cNvCxnSpPr>
          <p:nvPr/>
        </p:nvCxnSpPr>
        <p:spPr>
          <a:xfrm flipH="1" flipV="1">
            <a:off x="846993" y="3042245"/>
            <a:ext cx="354267" cy="25462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25221" y="3732581"/>
            <a:ext cx="376039" cy="32029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17" idx="1"/>
          </p:cNvCxnSpPr>
          <p:nvPr/>
        </p:nvCxnSpPr>
        <p:spPr>
          <a:xfrm flipV="1">
            <a:off x="1412454" y="3497431"/>
            <a:ext cx="372015" cy="4247"/>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6835" y="2558740"/>
            <a:ext cx="744114" cy="246221"/>
          </a:xfrm>
          <a:prstGeom prst="rect">
            <a:avLst/>
          </a:prstGeom>
          <a:noFill/>
        </p:spPr>
        <p:txBody>
          <a:bodyPr wrap="none" rtlCol="0">
            <a:spAutoFit/>
          </a:bodyPr>
          <a:lstStyle/>
          <a:p>
            <a:r>
              <a:rPr lang="en-US" sz="1000" dirty="0"/>
              <a:t>Actuators</a:t>
            </a:r>
          </a:p>
        </p:txBody>
      </p:sp>
      <p:sp>
        <p:nvSpPr>
          <p:cNvPr id="28" name="TextBox 27"/>
          <p:cNvSpPr txBox="1"/>
          <p:nvPr/>
        </p:nvSpPr>
        <p:spPr>
          <a:xfrm>
            <a:off x="245952" y="4214476"/>
            <a:ext cx="647934" cy="246221"/>
          </a:xfrm>
          <a:prstGeom prst="rect">
            <a:avLst/>
          </a:prstGeom>
          <a:noFill/>
        </p:spPr>
        <p:txBody>
          <a:bodyPr wrap="none" rtlCol="0">
            <a:spAutoFit/>
          </a:bodyPr>
          <a:lstStyle/>
          <a:p>
            <a:r>
              <a:rPr lang="en-US" sz="1000" dirty="0"/>
              <a:t>Sensors</a:t>
            </a:r>
          </a:p>
        </p:txBody>
      </p:sp>
      <p:sp>
        <p:nvSpPr>
          <p:cNvPr id="29" name="TextBox 28"/>
          <p:cNvSpPr txBox="1"/>
          <p:nvPr/>
        </p:nvSpPr>
        <p:spPr>
          <a:xfrm>
            <a:off x="227542" y="3363802"/>
            <a:ext cx="772969" cy="246221"/>
          </a:xfrm>
          <a:prstGeom prst="rect">
            <a:avLst/>
          </a:prstGeom>
          <a:noFill/>
        </p:spPr>
        <p:txBody>
          <a:bodyPr wrap="none" rtlCol="0">
            <a:spAutoFit/>
          </a:bodyPr>
          <a:lstStyle/>
          <a:p>
            <a:r>
              <a:rPr lang="en-US" sz="1000" dirty="0"/>
              <a:t>Controller</a:t>
            </a:r>
          </a:p>
        </p:txBody>
      </p:sp>
      <p:sp>
        <p:nvSpPr>
          <p:cNvPr id="30" name="TextBox 29"/>
          <p:cNvSpPr txBox="1"/>
          <p:nvPr/>
        </p:nvSpPr>
        <p:spPr>
          <a:xfrm>
            <a:off x="1607932" y="3024074"/>
            <a:ext cx="681597" cy="246221"/>
          </a:xfrm>
          <a:prstGeom prst="rect">
            <a:avLst/>
          </a:prstGeom>
          <a:noFill/>
        </p:spPr>
        <p:txBody>
          <a:bodyPr wrap="none" rtlCol="0">
            <a:spAutoFit/>
          </a:bodyPr>
          <a:lstStyle/>
          <a:p>
            <a:r>
              <a:rPr lang="en-US" sz="1000" dirty="0"/>
              <a:t>Gateway</a:t>
            </a:r>
          </a:p>
        </p:txBody>
      </p:sp>
      <p:sp>
        <p:nvSpPr>
          <p:cNvPr id="13" name="Rectangle 12"/>
          <p:cNvSpPr/>
          <p:nvPr/>
        </p:nvSpPr>
        <p:spPr>
          <a:xfrm>
            <a:off x="167545" y="2021320"/>
            <a:ext cx="2177337" cy="247015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2" name="Rectangle 31"/>
          <p:cNvSpPr/>
          <p:nvPr/>
        </p:nvSpPr>
        <p:spPr>
          <a:xfrm>
            <a:off x="167545" y="2021320"/>
            <a:ext cx="2177337" cy="274320"/>
          </a:xfrm>
          <a:prstGeom prst="rect">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 Domain</a:t>
            </a:r>
          </a:p>
        </p:txBody>
      </p:sp>
      <p:sp>
        <p:nvSpPr>
          <p:cNvPr id="36" name="Rectangle 35"/>
          <p:cNvSpPr/>
          <p:nvPr/>
        </p:nvSpPr>
        <p:spPr>
          <a:xfrm>
            <a:off x="3558110" y="1650176"/>
            <a:ext cx="1849374" cy="111271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7" name="Rectangle 36"/>
          <p:cNvSpPr/>
          <p:nvPr/>
        </p:nvSpPr>
        <p:spPr>
          <a:xfrm>
            <a:off x="3558109" y="1650174"/>
            <a:ext cx="1870869" cy="274320"/>
          </a:xfrm>
          <a:prstGeom prst="rect">
            <a:avLst/>
          </a:prstGeom>
          <a:gradFill>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Information Domain</a:t>
            </a:r>
          </a:p>
        </p:txBody>
      </p:sp>
      <p:sp>
        <p:nvSpPr>
          <p:cNvPr id="42" name="TextBox 41"/>
          <p:cNvSpPr txBox="1"/>
          <p:nvPr/>
        </p:nvSpPr>
        <p:spPr>
          <a:xfrm>
            <a:off x="3600541" y="1924496"/>
            <a:ext cx="1779156" cy="784830"/>
          </a:xfrm>
          <a:prstGeom prst="rect">
            <a:avLst/>
          </a:prstGeom>
          <a:noFill/>
        </p:spPr>
        <p:txBody>
          <a:bodyPr wrap="square" rtlCol="0">
            <a:spAutoFit/>
          </a:bodyPr>
          <a:lstStyle/>
          <a:p>
            <a:pPr>
              <a:lnSpc>
                <a:spcPct val="150000"/>
              </a:lnSpc>
            </a:pPr>
            <a:r>
              <a:rPr lang="en-US" sz="1000" dirty="0"/>
              <a:t>Data &amp; Analytics Services</a:t>
            </a:r>
          </a:p>
          <a:p>
            <a:pPr>
              <a:lnSpc>
                <a:spcPct val="150000"/>
              </a:lnSpc>
            </a:pPr>
            <a:r>
              <a:rPr lang="en-US" sz="1000" dirty="0" smtClean="0"/>
              <a:t>Ingestion &amp; Transformation</a:t>
            </a:r>
          </a:p>
          <a:p>
            <a:pPr>
              <a:lnSpc>
                <a:spcPct val="150000"/>
              </a:lnSpc>
            </a:pPr>
            <a:r>
              <a:rPr lang="en-US" sz="1000" dirty="0"/>
              <a:t>Streaming and </a:t>
            </a:r>
            <a:r>
              <a:rPr lang="en-US" sz="1000" dirty="0" smtClean="0"/>
              <a:t>Batching</a:t>
            </a:r>
            <a:endParaRPr lang="en-US" sz="1000" dirty="0"/>
          </a:p>
        </p:txBody>
      </p:sp>
      <p:sp>
        <p:nvSpPr>
          <p:cNvPr id="45" name="Rectangle 44"/>
          <p:cNvSpPr/>
          <p:nvPr/>
        </p:nvSpPr>
        <p:spPr>
          <a:xfrm>
            <a:off x="3045605" y="4167723"/>
            <a:ext cx="2228265" cy="158654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Rectangle 45"/>
          <p:cNvSpPr/>
          <p:nvPr/>
        </p:nvSpPr>
        <p:spPr>
          <a:xfrm>
            <a:off x="3045605" y="4167722"/>
            <a:ext cx="2234931" cy="274320"/>
          </a:xfrm>
          <a:prstGeom prst="rect">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Operations Domain</a:t>
            </a:r>
          </a:p>
        </p:txBody>
      </p:sp>
      <p:sp>
        <p:nvSpPr>
          <p:cNvPr id="48" name="TextBox 47"/>
          <p:cNvSpPr txBox="1"/>
          <p:nvPr/>
        </p:nvSpPr>
        <p:spPr>
          <a:xfrm>
            <a:off x="3045605" y="4442042"/>
            <a:ext cx="2228265" cy="1015663"/>
          </a:xfrm>
          <a:prstGeom prst="rect">
            <a:avLst/>
          </a:prstGeom>
          <a:noFill/>
        </p:spPr>
        <p:txBody>
          <a:bodyPr wrap="square" rtlCol="0">
            <a:spAutoFit/>
          </a:bodyPr>
          <a:lstStyle/>
          <a:p>
            <a:pPr>
              <a:lnSpc>
                <a:spcPct val="150000"/>
              </a:lnSpc>
            </a:pPr>
            <a:r>
              <a:rPr lang="en-US" sz="1000" dirty="0"/>
              <a:t>Provisioning &amp; Deployment</a:t>
            </a:r>
          </a:p>
          <a:p>
            <a:pPr>
              <a:lnSpc>
                <a:spcPct val="150000"/>
              </a:lnSpc>
            </a:pPr>
            <a:r>
              <a:rPr lang="en-US" sz="1000" dirty="0"/>
              <a:t>Asset &amp; Metadata</a:t>
            </a:r>
          </a:p>
          <a:p>
            <a:pPr>
              <a:lnSpc>
                <a:spcPct val="150000"/>
              </a:lnSpc>
            </a:pPr>
            <a:r>
              <a:rPr lang="en-US" sz="1000" dirty="0"/>
              <a:t>Predictive Analytics &amp;</a:t>
            </a:r>
          </a:p>
          <a:p>
            <a:pPr>
              <a:lnSpc>
                <a:spcPct val="150000"/>
              </a:lnSpc>
            </a:pPr>
            <a:r>
              <a:rPr lang="en-US" sz="1000" dirty="0" smtClean="0"/>
              <a:t>Optimization</a:t>
            </a:r>
            <a:endParaRPr lang="en-US" sz="1000" dirty="0"/>
          </a:p>
        </p:txBody>
      </p:sp>
      <p:sp>
        <p:nvSpPr>
          <p:cNvPr id="53" name="Rectangle 52"/>
          <p:cNvSpPr/>
          <p:nvPr/>
        </p:nvSpPr>
        <p:spPr>
          <a:xfrm>
            <a:off x="7659550" y="3901163"/>
            <a:ext cx="1920304" cy="1262792"/>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4" name="Rectangle 53"/>
          <p:cNvSpPr/>
          <p:nvPr/>
        </p:nvSpPr>
        <p:spPr>
          <a:xfrm>
            <a:off x="7659550" y="3901162"/>
            <a:ext cx="1920304" cy="274320"/>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Application Domain</a:t>
            </a:r>
          </a:p>
        </p:txBody>
      </p:sp>
      <p:grpSp>
        <p:nvGrpSpPr>
          <p:cNvPr id="134" name="Group 133"/>
          <p:cNvGrpSpPr/>
          <p:nvPr/>
        </p:nvGrpSpPr>
        <p:grpSpPr>
          <a:xfrm>
            <a:off x="7681120" y="2008376"/>
            <a:ext cx="1593111" cy="1309101"/>
            <a:chOff x="7681120" y="1911901"/>
            <a:chExt cx="1593111" cy="1309101"/>
          </a:xfrm>
        </p:grpSpPr>
        <p:sp>
          <p:nvSpPr>
            <p:cNvPr id="57" name="Rectangle 56"/>
            <p:cNvSpPr/>
            <p:nvPr/>
          </p:nvSpPr>
          <p:spPr>
            <a:xfrm>
              <a:off x="7681120" y="1911902"/>
              <a:ext cx="1593111" cy="1309100"/>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Rectangle 57"/>
            <p:cNvSpPr/>
            <p:nvPr/>
          </p:nvSpPr>
          <p:spPr>
            <a:xfrm>
              <a:off x="7681120" y="1911901"/>
              <a:ext cx="1593111" cy="274320"/>
            </a:xfrm>
            <a:prstGeom prst="rect">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Business Domain</a:t>
              </a:r>
            </a:p>
          </p:txBody>
        </p:sp>
        <p:sp>
          <p:nvSpPr>
            <p:cNvPr id="59" name="TextBox 58"/>
            <p:cNvSpPr txBox="1"/>
            <p:nvPr/>
          </p:nvSpPr>
          <p:spPr>
            <a:xfrm>
              <a:off x="7699761" y="2267754"/>
              <a:ext cx="1574470" cy="861774"/>
            </a:xfrm>
            <a:prstGeom prst="rect">
              <a:avLst/>
            </a:prstGeom>
            <a:noFill/>
          </p:spPr>
          <p:txBody>
            <a:bodyPr wrap="square" rtlCol="0">
              <a:spAutoFit/>
            </a:bodyPr>
            <a:lstStyle/>
            <a:p>
              <a:pPr algn="ctr"/>
              <a:r>
                <a:rPr lang="en-US" sz="1000" dirty="0" smtClean="0"/>
                <a:t>Bi Analytics</a:t>
              </a:r>
            </a:p>
            <a:p>
              <a:pPr algn="ctr"/>
              <a:r>
                <a:rPr lang="en-US" sz="1000" dirty="0" smtClean="0"/>
                <a:t>CRM</a:t>
              </a:r>
            </a:p>
            <a:p>
              <a:pPr algn="ctr"/>
              <a:r>
                <a:rPr lang="en-US" sz="1000" dirty="0" smtClean="0"/>
                <a:t>EMR</a:t>
              </a:r>
            </a:p>
            <a:p>
              <a:pPr algn="ctr"/>
              <a:r>
                <a:rPr lang="en-US" sz="1000" dirty="0" smtClean="0"/>
                <a:t>ECS</a:t>
              </a:r>
            </a:p>
            <a:p>
              <a:pPr algn="ctr"/>
              <a:r>
                <a:rPr lang="en-US" sz="1000" dirty="0" smtClean="0"/>
                <a:t>MYA</a:t>
              </a:r>
              <a:endParaRPr lang="en-US" sz="1000" dirty="0"/>
            </a:p>
          </p:txBody>
        </p:sp>
      </p:grpSp>
      <p:cxnSp>
        <p:nvCxnSpPr>
          <p:cNvPr id="69" name="Elbow Connector 68"/>
          <p:cNvCxnSpPr>
            <a:stCxn id="13" idx="2"/>
            <a:endCxn id="45" idx="1"/>
          </p:cNvCxnSpPr>
          <p:nvPr/>
        </p:nvCxnSpPr>
        <p:spPr>
          <a:xfrm rot="16200000" flipH="1">
            <a:off x="1916149" y="3831539"/>
            <a:ext cx="469521" cy="1789391"/>
          </a:xfrm>
          <a:prstGeom prst="bentConnector2">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06366" y="4670137"/>
            <a:ext cx="1236236" cy="246221"/>
          </a:xfrm>
          <a:prstGeom prst="rect">
            <a:avLst/>
          </a:prstGeom>
          <a:noFill/>
        </p:spPr>
        <p:txBody>
          <a:bodyPr wrap="none" rtlCol="0">
            <a:spAutoFit/>
          </a:bodyPr>
          <a:lstStyle/>
          <a:p>
            <a:r>
              <a:rPr lang="en-US" sz="1000" dirty="0" smtClean="0">
                <a:solidFill>
                  <a:schemeClr val="accent3">
                    <a:lumMod val="40000"/>
                    <a:lumOff val="60000"/>
                  </a:schemeClr>
                </a:solidFill>
                <a:latin typeface="+mn-lt"/>
              </a:rPr>
              <a:t>Automation Flows</a:t>
            </a:r>
          </a:p>
        </p:txBody>
      </p:sp>
      <p:cxnSp>
        <p:nvCxnSpPr>
          <p:cNvPr id="73" name="Elbow Connector 72"/>
          <p:cNvCxnSpPr>
            <a:stCxn id="13" idx="3"/>
            <a:endCxn id="36" idx="1"/>
          </p:cNvCxnSpPr>
          <p:nvPr/>
        </p:nvCxnSpPr>
        <p:spPr>
          <a:xfrm flipV="1">
            <a:off x="2344882" y="2206534"/>
            <a:ext cx="1213228" cy="1049864"/>
          </a:xfrm>
          <a:prstGeom prst="bentConnector3">
            <a:avLst/>
          </a:prstGeom>
          <a:ln w="12700" cap="rnd">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478354" y="1945144"/>
            <a:ext cx="819455" cy="246221"/>
          </a:xfrm>
          <a:prstGeom prst="rect">
            <a:avLst/>
          </a:prstGeom>
          <a:noFill/>
        </p:spPr>
        <p:txBody>
          <a:bodyPr wrap="none" rtlCol="0">
            <a:spAutoFit/>
          </a:bodyPr>
          <a:lstStyle/>
          <a:p>
            <a:r>
              <a:rPr lang="en-US" sz="1000" dirty="0" smtClean="0">
                <a:solidFill>
                  <a:schemeClr val="accent6">
                    <a:lumMod val="20000"/>
                    <a:lumOff val="80000"/>
                  </a:schemeClr>
                </a:solidFill>
              </a:rPr>
              <a:t>Data Flows</a:t>
            </a:r>
          </a:p>
        </p:txBody>
      </p:sp>
      <p:sp>
        <p:nvSpPr>
          <p:cNvPr id="84" name="TextBox 83"/>
          <p:cNvSpPr txBox="1"/>
          <p:nvPr/>
        </p:nvSpPr>
        <p:spPr>
          <a:xfrm>
            <a:off x="7699761" y="4158552"/>
            <a:ext cx="1574470" cy="1015663"/>
          </a:xfrm>
          <a:prstGeom prst="rect">
            <a:avLst/>
          </a:prstGeom>
          <a:noFill/>
        </p:spPr>
        <p:txBody>
          <a:bodyPr wrap="none" rtlCol="0">
            <a:spAutoFit/>
          </a:bodyPr>
          <a:lstStyle/>
          <a:p>
            <a:pPr>
              <a:lnSpc>
                <a:spcPct val="150000"/>
              </a:lnSpc>
            </a:pPr>
            <a:r>
              <a:rPr lang="en-US" sz="1000" dirty="0"/>
              <a:t>Control Automation</a:t>
            </a:r>
          </a:p>
          <a:p>
            <a:pPr>
              <a:lnSpc>
                <a:spcPct val="150000"/>
              </a:lnSpc>
            </a:pPr>
            <a:r>
              <a:rPr lang="en-US" sz="1000" dirty="0"/>
              <a:t>API and Operator Portal</a:t>
            </a:r>
          </a:p>
          <a:p>
            <a:pPr>
              <a:lnSpc>
                <a:spcPct val="150000"/>
              </a:lnSpc>
            </a:pPr>
            <a:r>
              <a:rPr lang="en-US" sz="1000" dirty="0"/>
              <a:t>Process Flows</a:t>
            </a:r>
          </a:p>
          <a:p>
            <a:pPr>
              <a:lnSpc>
                <a:spcPct val="150000"/>
              </a:lnSpc>
            </a:pPr>
            <a:r>
              <a:rPr lang="en-US" sz="1000" dirty="0"/>
              <a:t>Manufacturing Flows</a:t>
            </a:r>
          </a:p>
        </p:txBody>
      </p:sp>
      <p:cxnSp>
        <p:nvCxnSpPr>
          <p:cNvPr id="87" name="Elbow Connector 86"/>
          <p:cNvCxnSpPr>
            <a:stCxn id="45" idx="0"/>
            <a:endCxn id="36" idx="2"/>
          </p:cNvCxnSpPr>
          <p:nvPr/>
        </p:nvCxnSpPr>
        <p:spPr>
          <a:xfrm rot="5400000" flipH="1" flipV="1">
            <a:off x="3618851" y="3303778"/>
            <a:ext cx="1404832" cy="323059"/>
          </a:xfrm>
          <a:prstGeom prst="bentConnector3">
            <a:avLst/>
          </a:prstGeom>
          <a:ln w="12700" cap="rnd">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277466" y="3692491"/>
            <a:ext cx="819455" cy="246221"/>
          </a:xfrm>
          <a:prstGeom prst="rect">
            <a:avLst/>
          </a:prstGeom>
          <a:noFill/>
        </p:spPr>
        <p:txBody>
          <a:bodyPr wrap="none" rtlCol="0">
            <a:spAutoFit/>
          </a:bodyPr>
          <a:lstStyle/>
          <a:p>
            <a:r>
              <a:rPr lang="en-US" sz="1000" dirty="0" smtClean="0">
                <a:solidFill>
                  <a:schemeClr val="accent6">
                    <a:lumMod val="20000"/>
                    <a:lumOff val="80000"/>
                  </a:schemeClr>
                </a:solidFill>
              </a:rPr>
              <a:t>Data Flows</a:t>
            </a:r>
          </a:p>
        </p:txBody>
      </p:sp>
      <p:cxnSp>
        <p:nvCxnSpPr>
          <p:cNvPr id="91" name="Elbow Connector 90"/>
          <p:cNvCxnSpPr>
            <a:stCxn id="13" idx="3"/>
            <a:endCxn id="57" idx="1"/>
          </p:cNvCxnSpPr>
          <p:nvPr/>
        </p:nvCxnSpPr>
        <p:spPr>
          <a:xfrm flipV="1">
            <a:off x="2344882" y="2662927"/>
            <a:ext cx="5336238" cy="593471"/>
          </a:xfrm>
          <a:prstGeom prst="bentConnector3">
            <a:avLst>
              <a:gd name="adj1" fmla="val 76989"/>
            </a:avLst>
          </a:prstGeom>
          <a:ln w="12700" cap="rnd">
            <a:solidFill>
              <a:schemeClr val="accent5">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11138745" y="4845943"/>
            <a:ext cx="830035" cy="383470"/>
            <a:chOff x="9299305" y="4932065"/>
            <a:chExt cx="830035" cy="383470"/>
          </a:xfrm>
        </p:grpSpPr>
        <p:sp>
          <p:nvSpPr>
            <p:cNvPr id="94" name="Freeform 93"/>
            <p:cNvSpPr/>
            <p:nvPr/>
          </p:nvSpPr>
          <p:spPr>
            <a:xfrm>
              <a:off x="9299305" y="4944398"/>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6" name="Freeform 95"/>
            <p:cNvSpPr/>
            <p:nvPr/>
          </p:nvSpPr>
          <p:spPr>
            <a:xfrm>
              <a:off x="9856377" y="4932065"/>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71C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97" name="Elbow Connector 96"/>
          <p:cNvCxnSpPr/>
          <p:nvPr/>
        </p:nvCxnSpPr>
        <p:spPr>
          <a:xfrm>
            <a:off x="9544815" y="4448479"/>
            <a:ext cx="1518825" cy="589199"/>
          </a:xfrm>
          <a:prstGeom prst="bentConnector3">
            <a:avLst>
              <a:gd name="adj1" fmla="val 55519"/>
            </a:avLst>
          </a:prstGeom>
          <a:ln w="12700" cap="rnd">
            <a:solidFill>
              <a:schemeClr val="accent1">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850325" y="4075714"/>
            <a:ext cx="1104790" cy="246221"/>
          </a:xfrm>
          <a:prstGeom prst="rect">
            <a:avLst/>
          </a:prstGeom>
          <a:noFill/>
        </p:spPr>
        <p:txBody>
          <a:bodyPr wrap="none" rtlCol="0">
            <a:spAutoFit/>
          </a:bodyPr>
          <a:lstStyle/>
          <a:p>
            <a:r>
              <a:rPr lang="en-US" sz="1000" dirty="0" smtClean="0">
                <a:solidFill>
                  <a:schemeClr val="accent2">
                    <a:lumMod val="20000"/>
                    <a:lumOff val="80000"/>
                  </a:schemeClr>
                </a:solidFill>
              </a:rPr>
              <a:t>Customer Apps.</a:t>
            </a:r>
          </a:p>
        </p:txBody>
      </p:sp>
      <p:sp>
        <p:nvSpPr>
          <p:cNvPr id="107" name="TextBox 106"/>
          <p:cNvSpPr txBox="1"/>
          <p:nvPr/>
        </p:nvSpPr>
        <p:spPr>
          <a:xfrm>
            <a:off x="5570738" y="1931718"/>
            <a:ext cx="1563248" cy="246221"/>
          </a:xfrm>
          <a:prstGeom prst="rect">
            <a:avLst/>
          </a:prstGeom>
          <a:noFill/>
        </p:spPr>
        <p:txBody>
          <a:bodyPr wrap="none" rtlCol="0">
            <a:spAutoFit/>
          </a:bodyPr>
          <a:lstStyle/>
          <a:p>
            <a:r>
              <a:rPr lang="en-US" sz="1000" dirty="0" smtClean="0">
                <a:solidFill>
                  <a:schemeClr val="accent5">
                    <a:lumMod val="20000"/>
                    <a:lumOff val="80000"/>
                  </a:schemeClr>
                </a:solidFill>
              </a:rPr>
              <a:t>Higher Level Info. Flows</a:t>
            </a:r>
          </a:p>
        </p:txBody>
      </p:sp>
      <p:grpSp>
        <p:nvGrpSpPr>
          <p:cNvPr id="109" name="Group 108"/>
          <p:cNvGrpSpPr/>
          <p:nvPr/>
        </p:nvGrpSpPr>
        <p:grpSpPr>
          <a:xfrm>
            <a:off x="10955115" y="2942527"/>
            <a:ext cx="786945" cy="384543"/>
            <a:chOff x="11056620" y="2641993"/>
            <a:chExt cx="786945" cy="384543"/>
          </a:xfrm>
        </p:grpSpPr>
        <p:sp>
          <p:nvSpPr>
            <p:cNvPr id="95" name="Freeform 94"/>
            <p:cNvSpPr/>
            <p:nvPr/>
          </p:nvSpPr>
          <p:spPr>
            <a:xfrm>
              <a:off x="11570602" y="264199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C4C02"/>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08" name="Freeform 107"/>
            <p:cNvSpPr/>
            <p:nvPr/>
          </p:nvSpPr>
          <p:spPr>
            <a:xfrm>
              <a:off x="11056620" y="2667731"/>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110" name="Elbow Connector 109"/>
          <p:cNvCxnSpPr>
            <a:stCxn id="57" idx="3"/>
          </p:cNvCxnSpPr>
          <p:nvPr/>
        </p:nvCxnSpPr>
        <p:spPr>
          <a:xfrm>
            <a:off x="9274231" y="2662927"/>
            <a:ext cx="1575914" cy="457622"/>
          </a:xfrm>
          <a:prstGeom prst="bentConnector3">
            <a:avLst>
              <a:gd name="adj1" fmla="val 50000"/>
            </a:avLst>
          </a:prstGeom>
          <a:ln w="12700" cap="rnd">
            <a:solidFill>
              <a:schemeClr val="accent5">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9487484" y="2368237"/>
            <a:ext cx="1048685" cy="246221"/>
          </a:xfrm>
          <a:prstGeom prst="rect">
            <a:avLst/>
          </a:prstGeom>
          <a:noFill/>
        </p:spPr>
        <p:txBody>
          <a:bodyPr wrap="none" rtlCol="0">
            <a:spAutoFit/>
          </a:bodyPr>
          <a:lstStyle/>
          <a:p>
            <a:r>
              <a:rPr lang="en-US" sz="1000" dirty="0">
                <a:solidFill>
                  <a:schemeClr val="accent5">
                    <a:lumMod val="40000"/>
                    <a:lumOff val="60000"/>
                  </a:schemeClr>
                </a:solidFill>
              </a:rPr>
              <a:t>Business Apps.</a:t>
            </a:r>
          </a:p>
        </p:txBody>
      </p:sp>
      <p:grpSp>
        <p:nvGrpSpPr>
          <p:cNvPr id="116" name="Group 115"/>
          <p:cNvGrpSpPr/>
          <p:nvPr/>
        </p:nvGrpSpPr>
        <p:grpSpPr>
          <a:xfrm>
            <a:off x="6544302" y="5384679"/>
            <a:ext cx="830035" cy="383470"/>
            <a:chOff x="9299305" y="4932065"/>
            <a:chExt cx="830035" cy="383470"/>
          </a:xfrm>
        </p:grpSpPr>
        <p:sp>
          <p:nvSpPr>
            <p:cNvPr id="117" name="Freeform 116"/>
            <p:cNvSpPr/>
            <p:nvPr/>
          </p:nvSpPr>
          <p:spPr>
            <a:xfrm>
              <a:off x="9299305" y="4944398"/>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18" name="Freeform 117"/>
            <p:cNvSpPr/>
            <p:nvPr/>
          </p:nvSpPr>
          <p:spPr>
            <a:xfrm>
              <a:off x="9856377" y="4932065"/>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4"/>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119" name="Elbow Connector 118"/>
          <p:cNvCxnSpPr/>
          <p:nvPr/>
        </p:nvCxnSpPr>
        <p:spPr>
          <a:xfrm>
            <a:off x="5310690" y="4999200"/>
            <a:ext cx="1199612" cy="561236"/>
          </a:xfrm>
          <a:prstGeom prst="bentConnector3">
            <a:avLst>
              <a:gd name="adj1" fmla="val 50000"/>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11063640" y="5535361"/>
            <a:ext cx="981359" cy="461665"/>
          </a:xfrm>
          <a:prstGeom prst="rect">
            <a:avLst/>
          </a:prstGeom>
          <a:noFill/>
        </p:spPr>
        <p:txBody>
          <a:bodyPr wrap="none" rtlCol="0">
            <a:spAutoFit/>
          </a:bodyPr>
          <a:lstStyle/>
          <a:p>
            <a:pPr algn="ctr"/>
            <a:r>
              <a:rPr lang="en-US" sz="1400" b="1" dirty="0" smtClean="0">
                <a:solidFill>
                  <a:schemeClr val="accent3">
                    <a:lumMod val="40000"/>
                    <a:lumOff val="60000"/>
                  </a:schemeClr>
                </a:solidFill>
              </a:rPr>
              <a:t>OT </a:t>
            </a:r>
            <a:endParaRPr lang="en-US" sz="1000" b="1" dirty="0">
              <a:solidFill>
                <a:schemeClr val="accent3">
                  <a:lumMod val="40000"/>
                  <a:lumOff val="60000"/>
                </a:schemeClr>
              </a:solidFill>
            </a:endParaRPr>
          </a:p>
          <a:p>
            <a:pPr algn="ctr"/>
            <a:r>
              <a:rPr lang="en-US" sz="1000" dirty="0">
                <a:solidFill>
                  <a:schemeClr val="accent3">
                    <a:lumMod val="40000"/>
                    <a:lumOff val="60000"/>
                  </a:schemeClr>
                </a:solidFill>
              </a:rPr>
              <a:t>Operator </a:t>
            </a:r>
            <a:r>
              <a:rPr lang="en-US" sz="1000" dirty="0" smtClean="0">
                <a:solidFill>
                  <a:schemeClr val="accent3">
                    <a:lumMod val="40000"/>
                    <a:lumOff val="60000"/>
                  </a:schemeClr>
                </a:solidFill>
              </a:rPr>
              <a:t>App</a:t>
            </a:r>
            <a:endParaRPr lang="en-US" sz="1000" dirty="0">
              <a:solidFill>
                <a:schemeClr val="accent3">
                  <a:lumMod val="40000"/>
                  <a:lumOff val="60000"/>
                </a:schemeClr>
              </a:solidFill>
            </a:endParaRPr>
          </a:p>
        </p:txBody>
      </p:sp>
      <p:cxnSp>
        <p:nvCxnSpPr>
          <p:cNvPr id="124" name="Elbow Connector 123"/>
          <p:cNvCxnSpPr/>
          <p:nvPr/>
        </p:nvCxnSpPr>
        <p:spPr>
          <a:xfrm rot="16200000" flipV="1">
            <a:off x="4060777" y="3466060"/>
            <a:ext cx="1382661" cy="2323"/>
          </a:xfrm>
          <a:prstGeom prst="bentConnector3">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723896" y="3681882"/>
            <a:ext cx="1241045" cy="246221"/>
          </a:xfrm>
          <a:prstGeom prst="rect">
            <a:avLst/>
          </a:prstGeom>
          <a:noFill/>
        </p:spPr>
        <p:txBody>
          <a:bodyPr wrap="none" rtlCol="0">
            <a:spAutoFit/>
          </a:bodyPr>
          <a:lstStyle/>
          <a:p>
            <a:pPr algn="ctr"/>
            <a:r>
              <a:rPr lang="en-US" sz="1000" dirty="0">
                <a:solidFill>
                  <a:schemeClr val="accent3">
                    <a:lumMod val="40000"/>
                    <a:lumOff val="60000"/>
                  </a:schemeClr>
                </a:solidFill>
              </a:rPr>
              <a:t>Operational Flows</a:t>
            </a:r>
          </a:p>
        </p:txBody>
      </p:sp>
      <p:cxnSp>
        <p:nvCxnSpPr>
          <p:cNvPr id="127" name="Elbow Connector 126"/>
          <p:cNvCxnSpPr>
            <a:stCxn id="36" idx="3"/>
            <a:endCxn id="57" idx="1"/>
          </p:cNvCxnSpPr>
          <p:nvPr/>
        </p:nvCxnSpPr>
        <p:spPr>
          <a:xfrm>
            <a:off x="5407484" y="2206534"/>
            <a:ext cx="2273636" cy="456393"/>
          </a:xfrm>
          <a:prstGeom prst="bentConnector3">
            <a:avLst>
              <a:gd name="adj1" fmla="val 64411"/>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36" idx="3"/>
            <a:endCxn id="53" idx="1"/>
          </p:cNvCxnSpPr>
          <p:nvPr/>
        </p:nvCxnSpPr>
        <p:spPr>
          <a:xfrm>
            <a:off x="5407484" y="2206534"/>
            <a:ext cx="2252066" cy="2326025"/>
          </a:xfrm>
          <a:prstGeom prst="bentConnector3">
            <a:avLst>
              <a:gd name="adj1" fmla="val 38496"/>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942888" y="3011689"/>
            <a:ext cx="1351652" cy="246221"/>
          </a:xfrm>
          <a:prstGeom prst="rect">
            <a:avLst/>
          </a:prstGeom>
          <a:noFill/>
        </p:spPr>
        <p:txBody>
          <a:bodyPr wrap="none" rtlCol="0">
            <a:spAutoFit/>
          </a:bodyPr>
          <a:lstStyle/>
          <a:p>
            <a:pPr algn="ctr"/>
            <a:r>
              <a:rPr lang="en-US" sz="1000" dirty="0" smtClean="0">
                <a:solidFill>
                  <a:schemeClr val="accent5">
                    <a:lumMod val="40000"/>
                    <a:lumOff val="60000"/>
                  </a:schemeClr>
                </a:solidFill>
              </a:rPr>
              <a:t>Orchestration Flows</a:t>
            </a:r>
            <a:endParaRPr lang="en-US" sz="1000" dirty="0">
              <a:solidFill>
                <a:schemeClr val="accent5">
                  <a:lumMod val="40000"/>
                  <a:lumOff val="60000"/>
                </a:schemeClr>
              </a:solidFill>
            </a:endParaRPr>
          </a:p>
        </p:txBody>
      </p:sp>
      <p:cxnSp>
        <p:nvCxnSpPr>
          <p:cNvPr id="160" name="Elbow Connector 159"/>
          <p:cNvCxnSpPr>
            <a:stCxn id="36" idx="3"/>
            <a:endCxn id="45" idx="3"/>
          </p:cNvCxnSpPr>
          <p:nvPr/>
        </p:nvCxnSpPr>
        <p:spPr>
          <a:xfrm flipH="1">
            <a:off x="5273870" y="2206534"/>
            <a:ext cx="133614" cy="2754462"/>
          </a:xfrm>
          <a:prstGeom prst="bentConnector3">
            <a:avLst>
              <a:gd name="adj1" fmla="val -661547"/>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36" idx="3"/>
          </p:cNvCxnSpPr>
          <p:nvPr/>
        </p:nvCxnSpPr>
        <p:spPr>
          <a:xfrm flipV="1">
            <a:off x="5407484" y="1726837"/>
            <a:ext cx="2486889" cy="479697"/>
          </a:xfrm>
          <a:prstGeom prst="bentConnector3">
            <a:avLst/>
          </a:prstGeom>
          <a:ln w="12700" cap="rnd">
            <a:solidFill>
              <a:schemeClr val="accent6">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7962200" y="1619915"/>
            <a:ext cx="1227520" cy="276999"/>
          </a:xfrm>
          <a:prstGeom prst="rect">
            <a:avLst/>
          </a:prstGeom>
          <a:noFill/>
        </p:spPr>
        <p:txBody>
          <a:bodyPr wrap="square" rtlCol="0" anchor="ctr">
            <a:spAutoFit/>
          </a:bodyPr>
          <a:lstStyle/>
          <a:p>
            <a:r>
              <a:rPr lang="en-US" sz="1200" dirty="0">
                <a:solidFill>
                  <a:schemeClr val="accent6">
                    <a:lumMod val="40000"/>
                    <a:lumOff val="60000"/>
                  </a:schemeClr>
                </a:solidFill>
              </a:rPr>
              <a:t>$ </a:t>
            </a:r>
            <a:r>
              <a:rPr lang="en-US" sz="1200" dirty="0" smtClean="0">
                <a:solidFill>
                  <a:schemeClr val="accent6">
                    <a:lumMod val="40000"/>
                    <a:lumOff val="60000"/>
                  </a:schemeClr>
                </a:solidFill>
              </a:rPr>
              <a:t>Monetization</a:t>
            </a:r>
            <a:endParaRPr lang="en-US" sz="1200" dirty="0">
              <a:solidFill>
                <a:schemeClr val="accent6">
                  <a:lumMod val="40000"/>
                  <a:lumOff val="60000"/>
                </a:schemeClr>
              </a:solidFill>
            </a:endParaRPr>
          </a:p>
        </p:txBody>
      </p:sp>
      <p:sp>
        <p:nvSpPr>
          <p:cNvPr id="67" name="TextBox 66"/>
          <p:cNvSpPr txBox="1"/>
          <p:nvPr/>
        </p:nvSpPr>
        <p:spPr>
          <a:xfrm>
            <a:off x="7666510" y="1233869"/>
            <a:ext cx="1934592" cy="371329"/>
          </a:xfrm>
          <a:prstGeom prst="rect">
            <a:avLst/>
          </a:prstGeom>
          <a:noFill/>
        </p:spPr>
        <p:txBody>
          <a:bodyPr vert="horz" wrap="none" lIns="0" tIns="0" rIns="0" bIns="0" rtlCol="0">
            <a:noAutofit/>
          </a:bodyPr>
          <a:lstStyle>
            <a:defPPr>
              <a:defRPr lang="en-US"/>
            </a:defPPr>
            <a:lvl1pPr algn="ctr">
              <a:defRPr sz="1067" b="1">
                <a:solidFill>
                  <a:srgbClr val="FFFF00"/>
                </a:solidFill>
              </a:defRPr>
            </a:lvl1pPr>
          </a:lstStyle>
          <a:p>
            <a:r>
              <a:rPr lang="en-US" sz="1100" dirty="0"/>
              <a:t>Fog-Edge</a:t>
            </a:r>
          </a:p>
          <a:p>
            <a:r>
              <a:rPr lang="en-US" sz="1100" dirty="0"/>
              <a:t>Business Operations Server</a:t>
            </a:r>
          </a:p>
        </p:txBody>
      </p:sp>
      <p:grpSp>
        <p:nvGrpSpPr>
          <p:cNvPr id="5" name="Group 4"/>
          <p:cNvGrpSpPr/>
          <p:nvPr/>
        </p:nvGrpSpPr>
        <p:grpSpPr>
          <a:xfrm>
            <a:off x="7133986" y="848318"/>
            <a:ext cx="2865972" cy="573424"/>
            <a:chOff x="9743747" y="1113008"/>
            <a:chExt cx="1731877" cy="396889"/>
          </a:xfrm>
        </p:grpSpPr>
        <p:pic>
          <p:nvPicPr>
            <p:cNvPr id="68" name="Picture 67"/>
            <p:cNvPicPr>
              <a:picLocks noChangeAspect="1"/>
            </p:cNvPicPr>
            <p:nvPr/>
          </p:nvPicPr>
          <p:blipFill>
            <a:blip r:embed="rId6">
              <a:extLst>
                <a:ext uri="{BEBA8EAE-BF5A-486C-A8C5-ECC9F3942E4B}">
                  <a14:imgProps xmlns:a14="http://schemas.microsoft.com/office/drawing/2010/main">
                    <a14:imgLayer r:embed="rId4">
                      <a14:imgEffect>
                        <a14:backgroundRemoval t="6818" b="100000" l="0" r="100000"/>
                      </a14:imgEffect>
                    </a14:imgLayer>
                  </a14:imgProps>
                </a:ext>
              </a:extLst>
            </a:blip>
            <a:stretch>
              <a:fillRect/>
            </a:stretch>
          </p:blipFill>
          <p:spPr>
            <a:xfrm>
              <a:off x="9743747" y="1113008"/>
              <a:ext cx="1731877" cy="396889"/>
            </a:xfrm>
            <a:prstGeom prst="rect">
              <a:avLst/>
            </a:prstGeom>
          </p:spPr>
        </p:pic>
        <p:pic>
          <p:nvPicPr>
            <p:cNvPr id="70" name="Picture 69"/>
            <p:cNvPicPr>
              <a:picLocks noChangeAspect="1"/>
            </p:cNvPicPr>
            <p:nvPr/>
          </p:nvPicPr>
          <p:blipFill>
            <a:blip r:embed="rId7"/>
            <a:stretch>
              <a:fillRect/>
            </a:stretch>
          </p:blipFill>
          <p:spPr>
            <a:xfrm>
              <a:off x="10771378" y="1312021"/>
              <a:ext cx="508041" cy="146316"/>
            </a:xfrm>
            <a:prstGeom prst="rect">
              <a:avLst/>
            </a:prstGeom>
          </p:spPr>
        </p:pic>
        <p:pic>
          <p:nvPicPr>
            <p:cNvPr id="72" name="Picture 71"/>
            <p:cNvPicPr>
              <a:picLocks/>
            </p:cNvPicPr>
            <p:nvPr/>
          </p:nvPicPr>
          <p:blipFill>
            <a:blip r:embed="rId8"/>
            <a:stretch>
              <a:fillRect/>
            </a:stretch>
          </p:blipFill>
          <p:spPr>
            <a:xfrm>
              <a:off x="10593747" y="1292379"/>
              <a:ext cx="149788" cy="165956"/>
            </a:xfrm>
            <a:prstGeom prst="rect">
              <a:avLst/>
            </a:prstGeom>
          </p:spPr>
        </p:pic>
      </p:grpSp>
      <p:pic>
        <p:nvPicPr>
          <p:cNvPr id="75" name="Picture 74"/>
          <p:cNvPicPr>
            <a:picLocks noChangeAspect="1"/>
          </p:cNvPicPr>
          <p:nvPr/>
        </p:nvPicPr>
        <p:blipFill>
          <a:blip r:embed="rId7"/>
          <a:stretch>
            <a:fillRect/>
          </a:stretch>
        </p:blipFill>
        <p:spPr>
          <a:xfrm>
            <a:off x="4743940" y="1100047"/>
            <a:ext cx="508041" cy="146316"/>
          </a:xfrm>
          <a:prstGeom prst="rect">
            <a:avLst/>
          </a:prstGeom>
        </p:spPr>
      </p:pic>
      <p:pic>
        <p:nvPicPr>
          <p:cNvPr id="77" name="Picture 76"/>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411702" y="991687"/>
            <a:ext cx="276397" cy="183652"/>
          </a:xfrm>
          <a:prstGeom prst="rect">
            <a:avLst/>
          </a:prstGeom>
        </p:spPr>
      </p:pic>
      <p:pic>
        <p:nvPicPr>
          <p:cNvPr id="78" name="Picture 2" descr="Picture">
            <a:hlinkClick r:id="" action="ppaction://noaction"/>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72739" y="1012894"/>
            <a:ext cx="137883" cy="142260"/>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757909" y="1686236"/>
            <a:ext cx="350477" cy="224040"/>
            <a:chOff x="4712949" y="4031305"/>
            <a:chExt cx="262858" cy="168030"/>
          </a:xfrm>
          <a:solidFill>
            <a:srgbClr val="FFC000"/>
          </a:solidFill>
        </p:grpSpPr>
        <p:grpSp>
          <p:nvGrpSpPr>
            <p:cNvPr id="80" name="Group 79"/>
            <p:cNvGrpSpPr/>
            <p:nvPr/>
          </p:nvGrpSpPr>
          <p:grpSpPr>
            <a:xfrm>
              <a:off x="4712949" y="4031305"/>
              <a:ext cx="262858" cy="168030"/>
              <a:chOff x="1905000" y="4404249"/>
              <a:chExt cx="262858" cy="168030"/>
            </a:xfrm>
            <a:grpFill/>
          </p:grpSpPr>
          <p:sp>
            <p:nvSpPr>
              <p:cNvPr id="82" name="Rectangle 81"/>
              <p:cNvSpPr/>
              <p:nvPr/>
            </p:nvSpPr>
            <p:spPr>
              <a:xfrm>
                <a:off x="1949082" y="4479049"/>
                <a:ext cx="193609" cy="61556"/>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3" name="Oval 82"/>
              <p:cNvSpPr/>
              <p:nvPr/>
            </p:nvSpPr>
            <p:spPr>
              <a:xfrm>
                <a:off x="1905000"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5" name="Oval 84"/>
              <p:cNvSpPr/>
              <p:nvPr/>
            </p:nvSpPr>
            <p:spPr>
              <a:xfrm>
                <a:off x="2117524"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6" name="Rectangle 85"/>
              <p:cNvSpPr/>
              <p:nvPr/>
            </p:nvSpPr>
            <p:spPr>
              <a:xfrm>
                <a:off x="2016285" y="4423986"/>
                <a:ext cx="45719" cy="85841"/>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88" name="Straight Connector 87"/>
              <p:cNvCxnSpPr/>
              <p:nvPr/>
            </p:nvCxnSpPr>
            <p:spPr>
              <a:xfrm>
                <a:off x="1970598" y="4404249"/>
                <a:ext cx="137420" cy="0"/>
              </a:xfrm>
              <a:prstGeom prst="line">
                <a:avLst/>
              </a:prstGeom>
              <a:grpFill/>
              <a:ln w="9525">
                <a:solidFill>
                  <a:srgbClr val="FFC000"/>
                </a:solidFill>
              </a:ln>
              <a:effectLst/>
            </p:spPr>
            <p:style>
              <a:lnRef idx="2">
                <a:schemeClr val="accent1"/>
              </a:lnRef>
              <a:fillRef idx="0">
                <a:schemeClr val="accent1"/>
              </a:fillRef>
              <a:effectRef idx="1">
                <a:schemeClr val="accent1"/>
              </a:effectRef>
              <a:fontRef idx="minor">
                <a:schemeClr val="tx1"/>
              </a:fontRef>
            </p:style>
          </p:cxnSp>
        </p:grpSp>
        <p:sp>
          <p:nvSpPr>
            <p:cNvPr id="81" name="Oval 80"/>
            <p:cNvSpPr/>
            <p:nvPr/>
          </p:nvSpPr>
          <p:spPr>
            <a:xfrm>
              <a:off x="4761980" y="4090564"/>
              <a:ext cx="163554" cy="91438"/>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cxnSp>
        <p:nvCxnSpPr>
          <p:cNvPr id="89" name="Elbow Connector 88"/>
          <p:cNvCxnSpPr/>
          <p:nvPr/>
        </p:nvCxnSpPr>
        <p:spPr>
          <a:xfrm rot="10800000" flipH="1" flipV="1">
            <a:off x="491998" y="1249611"/>
            <a:ext cx="233793" cy="585948"/>
          </a:xfrm>
          <a:prstGeom prst="bentConnector3">
            <a:avLst>
              <a:gd name="adj1" fmla="val -13037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93" name="Elbow Connector 92"/>
          <p:cNvCxnSpPr/>
          <p:nvPr/>
        </p:nvCxnSpPr>
        <p:spPr>
          <a:xfrm flipH="1" flipV="1">
            <a:off x="1114467" y="1246363"/>
            <a:ext cx="83979" cy="609751"/>
          </a:xfrm>
          <a:prstGeom prst="bentConnector4">
            <a:avLst>
              <a:gd name="adj1" fmla="val -362949"/>
              <a:gd name="adj2" fmla="val 9991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98" name="Picture 97"/>
          <p:cNvPicPr>
            <a:picLocks noChangeAspect="1"/>
          </p:cNvPicPr>
          <p:nvPr/>
        </p:nvPicPr>
        <p:blipFill>
          <a:blip r:embed="rId3">
            <a:extLst>
              <a:ext uri="{BEBA8EAE-BF5A-486C-A8C5-ECC9F3942E4B}">
                <a14:imgProps xmlns:a14="http://schemas.microsoft.com/office/drawing/2010/main">
                  <a14:imgLayer r:embed="rId4">
                    <a14:imgEffect>
                      <a14:backgroundRemoval t="10227" b="100000" l="0" r="100000"/>
                    </a14:imgEffect>
                  </a14:imgLayer>
                </a14:imgProps>
              </a:ext>
            </a:extLst>
          </a:blip>
          <a:stretch>
            <a:fillRect/>
          </a:stretch>
        </p:blipFill>
        <p:spPr>
          <a:xfrm>
            <a:off x="3330033" y="5729232"/>
            <a:ext cx="1849877" cy="408897"/>
          </a:xfrm>
          <a:prstGeom prst="rect">
            <a:avLst/>
          </a:prstGeom>
        </p:spPr>
      </p:pic>
      <p:pic>
        <p:nvPicPr>
          <p:cNvPr id="99" name="Picture 98"/>
          <p:cNvPicPr>
            <a:picLocks/>
          </p:cNvPicPr>
          <p:nvPr/>
        </p:nvPicPr>
        <p:blipFill>
          <a:blip r:embed="rId8"/>
          <a:stretch>
            <a:fillRect/>
          </a:stretch>
        </p:blipFill>
        <p:spPr>
          <a:xfrm>
            <a:off x="4226334" y="5613243"/>
            <a:ext cx="148296" cy="132358"/>
          </a:xfrm>
          <a:prstGeom prst="rect">
            <a:avLst/>
          </a:prstGeom>
        </p:spPr>
      </p:pic>
      <p:sp>
        <p:nvSpPr>
          <p:cNvPr id="101" name="TextBox 100"/>
          <p:cNvSpPr txBox="1"/>
          <p:nvPr/>
        </p:nvSpPr>
        <p:spPr>
          <a:xfrm>
            <a:off x="3834343" y="5813291"/>
            <a:ext cx="937294" cy="215511"/>
          </a:xfrm>
          <a:prstGeom prst="rect">
            <a:avLst/>
          </a:prstGeom>
          <a:noFill/>
        </p:spPr>
        <p:txBody>
          <a:bodyPr vert="horz" wrap="none" lIns="0" tIns="0" rIns="0" bIns="0" rtlCol="0">
            <a:noAutofit/>
          </a:bodyPr>
          <a:lstStyle/>
          <a:p>
            <a:pPr algn="ctr"/>
            <a:r>
              <a:rPr lang="en-US" sz="1000" b="1" dirty="0">
                <a:solidFill>
                  <a:srgbClr val="FFFF00"/>
                </a:solidFill>
              </a:rPr>
              <a:t>Real-time</a:t>
            </a:r>
          </a:p>
          <a:p>
            <a:pPr algn="ctr"/>
            <a:r>
              <a:rPr lang="en-US" sz="1000" b="1" dirty="0">
                <a:solidFill>
                  <a:srgbClr val="FFFF00"/>
                </a:solidFill>
              </a:rPr>
              <a:t>Operations Server</a:t>
            </a:r>
          </a:p>
        </p:txBody>
      </p:sp>
      <p:pic>
        <p:nvPicPr>
          <p:cNvPr id="102" name="Picture 101" descr="moti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361" y="4585053"/>
            <a:ext cx="764354" cy="202621"/>
          </a:xfrm>
          <a:prstGeom prst="rect">
            <a:avLst/>
          </a:prstGeom>
          <a:effectLst>
            <a:outerShdw blurRad="206375" dist="165100" dir="5400000" algn="tl" rotWithShape="0">
              <a:srgbClr val="000000">
                <a:alpha val="43000"/>
              </a:srgbClr>
            </a:outerShdw>
          </a:effectLst>
        </p:spPr>
      </p:pic>
      <p:pic>
        <p:nvPicPr>
          <p:cNvPr id="103" name="Picture 102"/>
          <p:cNvPicPr/>
          <p:nvPr/>
        </p:nvPicPr>
        <p:blipFill>
          <a:blip r:embed="rId11"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522485" y="5323704"/>
            <a:ext cx="412935" cy="314199"/>
          </a:xfrm>
          <a:prstGeom prst="rect">
            <a:avLst/>
          </a:prstGeom>
          <a:noFill/>
          <a:ln>
            <a:noFill/>
          </a:ln>
          <a:extLst/>
        </p:spPr>
      </p:pic>
      <p:pic>
        <p:nvPicPr>
          <p:cNvPr id="104" name="Picture 10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29913" y="4722537"/>
            <a:ext cx="218796" cy="136479"/>
          </a:xfrm>
          <a:prstGeom prst="rect">
            <a:avLst/>
          </a:prstGeom>
        </p:spPr>
      </p:pic>
      <p:pic>
        <p:nvPicPr>
          <p:cNvPr id="105" name="Picture 2" descr="Picture">
            <a:hlinkClick r:id="" action="ppaction://noaction"/>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54299" y="4734930"/>
            <a:ext cx="108256" cy="11169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197663" y="4931769"/>
            <a:ext cx="937294" cy="215511"/>
          </a:xfrm>
          <a:prstGeom prst="rect">
            <a:avLst/>
          </a:prstGeom>
          <a:noFill/>
        </p:spPr>
        <p:txBody>
          <a:bodyPr vert="horz" wrap="none" lIns="0" tIns="0" rIns="0" bIns="0" rtlCol="0">
            <a:noAutofit/>
          </a:bodyPr>
          <a:lstStyle/>
          <a:p>
            <a:pPr algn="ctr"/>
            <a:r>
              <a:rPr lang="en-US" sz="800" b="1" dirty="0">
                <a:solidFill>
                  <a:srgbClr val="FFFF00"/>
                </a:solidFill>
              </a:rPr>
              <a:t>DM Analytics Platform or</a:t>
            </a:r>
          </a:p>
          <a:p>
            <a:pPr algn="ctr"/>
            <a:r>
              <a:rPr lang="en-US" sz="800" b="1" dirty="0">
                <a:solidFill>
                  <a:srgbClr val="FFFF00"/>
                </a:solidFill>
              </a:rPr>
              <a:t>Gateway Platform</a:t>
            </a:r>
          </a:p>
          <a:p>
            <a:pPr algn="ctr"/>
            <a:endParaRPr lang="en-US" sz="800" b="1" dirty="0">
              <a:solidFill>
                <a:srgbClr val="FFFF00"/>
              </a:solidFill>
            </a:endParaRPr>
          </a:p>
        </p:txBody>
      </p:sp>
      <p:sp>
        <p:nvSpPr>
          <p:cNvPr id="112" name="TextBox 111"/>
          <p:cNvSpPr txBox="1"/>
          <p:nvPr/>
        </p:nvSpPr>
        <p:spPr>
          <a:xfrm>
            <a:off x="259322" y="5621477"/>
            <a:ext cx="937294" cy="215511"/>
          </a:xfrm>
          <a:prstGeom prst="rect">
            <a:avLst/>
          </a:prstGeom>
          <a:noFill/>
        </p:spPr>
        <p:txBody>
          <a:bodyPr vert="horz" wrap="none" lIns="0" tIns="0" rIns="0" bIns="0" rtlCol="0">
            <a:noAutofit/>
          </a:bodyPr>
          <a:lstStyle/>
          <a:p>
            <a:pPr algn="ctr"/>
            <a:r>
              <a:rPr lang="en-US" sz="800" b="1" dirty="0">
                <a:solidFill>
                  <a:srgbClr val="FFFF00"/>
                </a:solidFill>
              </a:rPr>
              <a:t>Dumb Controller</a:t>
            </a:r>
          </a:p>
        </p:txBody>
      </p:sp>
      <p:cxnSp>
        <p:nvCxnSpPr>
          <p:cNvPr id="113" name="Straight Arrow Connector 112"/>
          <p:cNvCxnSpPr/>
          <p:nvPr/>
        </p:nvCxnSpPr>
        <p:spPr>
          <a:xfrm flipH="1" flipV="1">
            <a:off x="727969" y="4782619"/>
            <a:ext cx="3088" cy="553726"/>
          </a:xfrm>
          <a:prstGeom prst="straightConnector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114" name="Picture 2" descr="C:\Users\garethn\AppData\Local\Microsoft\Windows\Temporary Internet Files\Content.IE5\ZKA0VZCJ\cogs[1].gif"/>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04441" y="5769702"/>
            <a:ext cx="415925" cy="415925"/>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Elbow Connector 120"/>
          <p:cNvCxnSpPr/>
          <p:nvPr/>
        </p:nvCxnSpPr>
        <p:spPr>
          <a:xfrm flipV="1">
            <a:off x="952067" y="5480803"/>
            <a:ext cx="15054" cy="496861"/>
          </a:xfrm>
          <a:prstGeom prst="bentConnector3">
            <a:avLst>
              <a:gd name="adj1" fmla="val 161853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22" name="Elbow Connector 121"/>
          <p:cNvCxnSpPr/>
          <p:nvPr/>
        </p:nvCxnSpPr>
        <p:spPr>
          <a:xfrm rot="10800000" flipV="1">
            <a:off x="486031" y="5462192"/>
            <a:ext cx="18044" cy="496861"/>
          </a:xfrm>
          <a:prstGeom prst="bentConnector3">
            <a:avLst>
              <a:gd name="adj1" fmla="val 136690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123" name="Rectangle 122"/>
          <p:cNvSpPr/>
          <p:nvPr/>
        </p:nvSpPr>
        <p:spPr>
          <a:xfrm>
            <a:off x="6911784" y="1604635"/>
            <a:ext cx="5056995" cy="200443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6" name="TextBox 125"/>
          <p:cNvSpPr txBox="1"/>
          <p:nvPr/>
        </p:nvSpPr>
        <p:spPr>
          <a:xfrm>
            <a:off x="11380299" y="1650174"/>
            <a:ext cx="394660" cy="307777"/>
          </a:xfrm>
          <a:prstGeom prst="rect">
            <a:avLst/>
          </a:prstGeom>
          <a:noFill/>
        </p:spPr>
        <p:txBody>
          <a:bodyPr wrap="none" rtlCol="0">
            <a:spAutoFit/>
          </a:bodyPr>
          <a:lstStyle/>
          <a:p>
            <a:pPr algn="ctr"/>
            <a:r>
              <a:rPr lang="en-US" sz="1400" b="1" dirty="0" smtClean="0">
                <a:solidFill>
                  <a:schemeClr val="accent3">
                    <a:lumMod val="40000"/>
                    <a:lumOff val="60000"/>
                  </a:schemeClr>
                </a:solidFill>
              </a:rPr>
              <a:t>IT </a:t>
            </a:r>
            <a:endParaRPr lang="en-US" sz="1400" b="1" dirty="0">
              <a:solidFill>
                <a:schemeClr val="accent3">
                  <a:lumMod val="40000"/>
                  <a:lumOff val="60000"/>
                </a:schemeClr>
              </a:solidFill>
            </a:endParaRPr>
          </a:p>
        </p:txBody>
      </p:sp>
      <p:pic>
        <p:nvPicPr>
          <p:cNvPr id="128" name="Picture 127"/>
          <p:cNvPicPr/>
          <p:nvPr/>
        </p:nvPicPr>
        <p:blipFill>
          <a:blip r:embed="rId11"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419735" y="3874359"/>
            <a:ext cx="412935" cy="314199"/>
          </a:xfrm>
          <a:prstGeom prst="rect">
            <a:avLst/>
          </a:prstGeom>
          <a:noFill/>
          <a:ln>
            <a:noFill/>
          </a:ln>
          <a:extLst/>
        </p:spPr>
      </p:pic>
      <p:grpSp>
        <p:nvGrpSpPr>
          <p:cNvPr id="129" name="Group 128"/>
          <p:cNvGrpSpPr/>
          <p:nvPr/>
        </p:nvGrpSpPr>
        <p:grpSpPr>
          <a:xfrm>
            <a:off x="459426" y="2914857"/>
            <a:ext cx="350477" cy="224040"/>
            <a:chOff x="4712949" y="4031305"/>
            <a:chExt cx="262858" cy="168030"/>
          </a:xfrm>
          <a:solidFill>
            <a:srgbClr val="FFC000"/>
          </a:solidFill>
        </p:grpSpPr>
        <p:grpSp>
          <p:nvGrpSpPr>
            <p:cNvPr id="130" name="Group 129"/>
            <p:cNvGrpSpPr/>
            <p:nvPr/>
          </p:nvGrpSpPr>
          <p:grpSpPr>
            <a:xfrm>
              <a:off x="4712949" y="4031305"/>
              <a:ext cx="262858" cy="168030"/>
              <a:chOff x="1905000" y="4404249"/>
              <a:chExt cx="262858" cy="168030"/>
            </a:xfrm>
            <a:grpFill/>
          </p:grpSpPr>
          <p:sp>
            <p:nvSpPr>
              <p:cNvPr id="132" name="Rectangle 131"/>
              <p:cNvSpPr/>
              <p:nvPr/>
            </p:nvSpPr>
            <p:spPr>
              <a:xfrm>
                <a:off x="1949082" y="4479049"/>
                <a:ext cx="193609" cy="61556"/>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3" name="Oval 132"/>
              <p:cNvSpPr/>
              <p:nvPr/>
            </p:nvSpPr>
            <p:spPr>
              <a:xfrm>
                <a:off x="1905000"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5" name="Oval 134"/>
              <p:cNvSpPr/>
              <p:nvPr/>
            </p:nvSpPr>
            <p:spPr>
              <a:xfrm>
                <a:off x="2117524"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6" name="Rectangle 135"/>
              <p:cNvSpPr/>
              <p:nvPr/>
            </p:nvSpPr>
            <p:spPr>
              <a:xfrm>
                <a:off x="2016285" y="4423986"/>
                <a:ext cx="45719" cy="85841"/>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37" name="Straight Connector 136"/>
              <p:cNvCxnSpPr/>
              <p:nvPr/>
            </p:nvCxnSpPr>
            <p:spPr>
              <a:xfrm>
                <a:off x="1970598" y="4404249"/>
                <a:ext cx="137420" cy="0"/>
              </a:xfrm>
              <a:prstGeom prst="line">
                <a:avLst/>
              </a:prstGeom>
              <a:grpFill/>
              <a:ln w="9525">
                <a:solidFill>
                  <a:srgbClr val="FFC000"/>
                </a:solidFill>
              </a:ln>
              <a:effectLst/>
            </p:spPr>
            <p:style>
              <a:lnRef idx="2">
                <a:schemeClr val="accent1"/>
              </a:lnRef>
              <a:fillRef idx="0">
                <a:schemeClr val="accent1"/>
              </a:fillRef>
              <a:effectRef idx="1">
                <a:schemeClr val="accent1"/>
              </a:effectRef>
              <a:fontRef idx="minor">
                <a:schemeClr val="tx1"/>
              </a:fontRef>
            </p:style>
          </p:cxnSp>
        </p:grpSp>
        <p:sp>
          <p:nvSpPr>
            <p:cNvPr id="131" name="Oval 130"/>
            <p:cNvSpPr/>
            <p:nvPr/>
          </p:nvSpPr>
          <p:spPr>
            <a:xfrm>
              <a:off x="4761980" y="4090564"/>
              <a:ext cx="163554" cy="91438"/>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sp>
        <p:nvSpPr>
          <p:cNvPr id="149" name="TextBox 148"/>
          <p:cNvSpPr txBox="1"/>
          <p:nvPr/>
        </p:nvSpPr>
        <p:spPr>
          <a:xfrm>
            <a:off x="3950024" y="1284858"/>
            <a:ext cx="1249725" cy="287348"/>
          </a:xfrm>
          <a:prstGeom prst="rect">
            <a:avLst/>
          </a:prstGeom>
          <a:noFill/>
        </p:spPr>
        <p:txBody>
          <a:bodyPr vert="horz" wrap="none" lIns="0" tIns="0" rIns="0" bIns="0" rtlCol="0">
            <a:noAutofit/>
          </a:bodyPr>
          <a:lstStyle/>
          <a:p>
            <a:pPr algn="ctr"/>
            <a:r>
              <a:rPr lang="en-US" sz="1067" b="1" dirty="0">
                <a:solidFill>
                  <a:srgbClr val="FFFF00"/>
                </a:solidFill>
              </a:rPr>
              <a:t>Operations Analytics</a:t>
            </a:r>
          </a:p>
          <a:p>
            <a:pPr algn="ctr"/>
            <a:r>
              <a:rPr lang="en-US" sz="1067" b="1" dirty="0">
                <a:solidFill>
                  <a:srgbClr val="FFFF00"/>
                </a:solidFill>
              </a:rPr>
              <a:t>(HPC) Server</a:t>
            </a:r>
          </a:p>
        </p:txBody>
      </p:sp>
      <p:sp>
        <p:nvSpPr>
          <p:cNvPr id="150" name="Rectangle 149"/>
          <p:cNvSpPr/>
          <p:nvPr/>
        </p:nvSpPr>
        <p:spPr>
          <a:xfrm>
            <a:off x="6409354" y="3844403"/>
            <a:ext cx="5629175" cy="219266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Tree>
    <p:extLst>
      <p:ext uri="{BB962C8B-B14F-4D97-AF65-F5344CB8AC3E}">
        <p14:creationId xmlns:p14="http://schemas.microsoft.com/office/powerpoint/2010/main" val="16434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4478829" y="1597626"/>
            <a:ext cx="7323647" cy="4468717"/>
            <a:chOff x="81280" y="1137920"/>
            <a:chExt cx="8771467" cy="3848167"/>
          </a:xfrm>
        </p:grpSpPr>
        <p:sp>
          <p:nvSpPr>
            <p:cNvPr id="75" name="Rectangle 74"/>
            <p:cNvSpPr/>
            <p:nvPr/>
          </p:nvSpPr>
          <p:spPr>
            <a:xfrm>
              <a:off x="81280" y="1137920"/>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4</a:t>
              </a:r>
            </a:p>
            <a:p>
              <a:r>
                <a:rPr lang="en-US" sz="1867" b="1" dirty="0">
                  <a:solidFill>
                    <a:schemeClr val="bg1">
                      <a:lumMod val="50000"/>
                    </a:schemeClr>
                  </a:solidFill>
                </a:rPr>
                <a:t>Workflows</a:t>
              </a:r>
            </a:p>
          </p:txBody>
        </p:sp>
        <p:sp>
          <p:nvSpPr>
            <p:cNvPr id="76" name="Rectangle 75"/>
            <p:cNvSpPr/>
            <p:nvPr/>
          </p:nvSpPr>
          <p:spPr>
            <a:xfrm>
              <a:off x="81280" y="2057742"/>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3</a:t>
              </a:r>
            </a:p>
            <a:p>
              <a:r>
                <a:rPr lang="en-US" sz="1867" b="1" dirty="0">
                  <a:solidFill>
                    <a:schemeClr val="bg1">
                      <a:lumMod val="50000"/>
                    </a:schemeClr>
                  </a:solidFill>
                </a:rPr>
                <a:t>Aggregation</a:t>
              </a:r>
            </a:p>
          </p:txBody>
        </p:sp>
        <p:sp>
          <p:nvSpPr>
            <p:cNvPr id="77" name="Rectangle 76"/>
            <p:cNvSpPr/>
            <p:nvPr/>
          </p:nvSpPr>
          <p:spPr>
            <a:xfrm>
              <a:off x="81280" y="2977564"/>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2</a:t>
              </a:r>
            </a:p>
            <a:p>
              <a:r>
                <a:rPr lang="en-US" sz="1867" b="1" dirty="0">
                  <a:solidFill>
                    <a:schemeClr val="bg1">
                      <a:lumMod val="50000"/>
                    </a:schemeClr>
                  </a:solidFill>
                </a:rPr>
                <a:t>Integration</a:t>
              </a:r>
            </a:p>
          </p:txBody>
        </p:sp>
        <p:sp>
          <p:nvSpPr>
            <p:cNvPr id="78" name="Rectangle 77"/>
            <p:cNvSpPr/>
            <p:nvPr/>
          </p:nvSpPr>
          <p:spPr>
            <a:xfrm>
              <a:off x="81280" y="3897386"/>
              <a:ext cx="8771467" cy="1088701"/>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1</a:t>
              </a:r>
            </a:p>
            <a:p>
              <a:r>
                <a:rPr lang="en-US" sz="1867" b="1" dirty="0">
                  <a:solidFill>
                    <a:schemeClr val="bg1">
                      <a:lumMod val="50000"/>
                    </a:schemeClr>
                  </a:solidFill>
                </a:rPr>
                <a:t>Control</a:t>
              </a:r>
            </a:p>
          </p:txBody>
        </p:sp>
      </p:grpSp>
      <p:sp>
        <p:nvSpPr>
          <p:cNvPr id="7" name="BainBulletsConfiguration" hidden="1"/>
          <p:cNvSpPr txBox="1"/>
          <p:nvPr/>
        </p:nvSpPr>
        <p:spPr>
          <a:xfrm>
            <a:off x="16934" y="16934"/>
            <a:ext cx="65" cy="20455"/>
          </a:xfrm>
          <a:prstGeom prst="rect">
            <a:avLst/>
          </a:prstGeom>
          <a:noFill/>
        </p:spPr>
        <p:txBody>
          <a:bodyPr vert="horz" wrap="none" lIns="0" tIns="0" rIns="0" bIns="0" rtlCol="0">
            <a:spAutoFit/>
          </a:bodyPr>
          <a:lstStyle/>
          <a:p>
            <a:endParaRPr lang="en-US" sz="133" dirty="0">
              <a:solidFill>
                <a:srgbClr val="FFFFFF"/>
              </a:solidFill>
            </a:endParaRPr>
          </a:p>
        </p:txBody>
      </p:sp>
      <p:sp>
        <p:nvSpPr>
          <p:cNvPr id="96" name="Title 3"/>
          <p:cNvSpPr>
            <a:spLocks noGrp="1"/>
          </p:cNvSpPr>
          <p:nvPr>
            <p:ph type="title"/>
          </p:nvPr>
        </p:nvSpPr>
        <p:spPr>
          <a:xfrm>
            <a:off x="212273" y="148892"/>
            <a:ext cx="4816329" cy="1356397"/>
          </a:xfrm>
        </p:spPr>
        <p:txBody>
          <a:bodyPr/>
          <a:lstStyle/>
          <a:p>
            <a:r>
              <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multi-tier </a:t>
            </a:r>
            <a:r>
              <a:rPr lang="en-US"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ot</a:t>
            </a:r>
            <a:r>
              <a:rPr lang="en-US"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-it STRUCTURE</a:t>
            </a:r>
            <a:endParaRPr lang="en-US" sz="4800" i="1"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88" name="TextBox 187"/>
          <p:cNvSpPr txBox="1"/>
          <p:nvPr/>
        </p:nvSpPr>
        <p:spPr>
          <a:xfrm>
            <a:off x="9063593" y="1682633"/>
            <a:ext cx="2346627" cy="369332"/>
          </a:xfrm>
          <a:prstGeom prst="rect">
            <a:avLst/>
          </a:prstGeom>
          <a:noFill/>
        </p:spPr>
        <p:txBody>
          <a:bodyPr vert="horz" wrap="square" lIns="0" tIns="0" rIns="0" bIns="0" rtlCol="0">
            <a:spAutoFit/>
          </a:bodyPr>
          <a:lstStyle/>
          <a:p>
            <a:endParaRPr lang="en-US" sz="2400" dirty="0">
              <a:solidFill>
                <a:prstClr val="white"/>
              </a:solidFill>
              <a:ea typeface="Intel Clear Pro" panose="020B0804020202060201" pitchFamily="34" charset="0"/>
              <a:cs typeface="Intel Clear Pro" panose="020B0804020202060201" pitchFamily="34" charset="0"/>
            </a:endParaRPr>
          </a:p>
        </p:txBody>
      </p:sp>
      <p:pic>
        <p:nvPicPr>
          <p:cNvPr id="286" name="Picture 2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184" y="254397"/>
            <a:ext cx="2115693" cy="1178361"/>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517157" y="644461"/>
            <a:ext cx="1280091" cy="625383"/>
          </a:xfrm>
          <a:prstGeom prst="rect">
            <a:avLst/>
          </a:prstGeom>
        </p:spPr>
      </p:pic>
      <p:pic>
        <p:nvPicPr>
          <p:cNvPr id="289" name="Picture 288" descr="moti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78731" y="3945705"/>
            <a:ext cx="1019139" cy="270161"/>
          </a:xfrm>
          <a:prstGeom prst="rect">
            <a:avLst/>
          </a:prstGeom>
          <a:effectLst>
            <a:outerShdw blurRad="206375" dist="165100" dir="5400000" algn="tl" rotWithShape="0">
              <a:srgbClr val="000000">
                <a:alpha val="43000"/>
              </a:srgbClr>
            </a:outerShdw>
          </a:effectLst>
        </p:spPr>
      </p:pic>
      <p:pic>
        <p:nvPicPr>
          <p:cNvPr id="5" name="Picture 4"/>
          <p:cNvPicPr>
            <a:picLocks noChangeAspect="1"/>
          </p:cNvPicPr>
          <p:nvPr/>
        </p:nvPicPr>
        <p:blipFill>
          <a:blip r:embed="rId7"/>
          <a:stretch>
            <a:fillRect/>
          </a:stretch>
        </p:blipFill>
        <p:spPr>
          <a:xfrm>
            <a:off x="9202551" y="2764989"/>
            <a:ext cx="1731877" cy="396889"/>
          </a:xfrm>
          <a:prstGeom prst="rect">
            <a:avLst/>
          </a:prstGeom>
        </p:spPr>
      </p:pic>
      <p:pic>
        <p:nvPicPr>
          <p:cNvPr id="298" name="Picture 297"/>
          <p:cNvPicPr>
            <a:picLocks noChangeAspect="1"/>
          </p:cNvPicPr>
          <p:nvPr/>
        </p:nvPicPr>
        <p:blipFill>
          <a:blip r:embed="rId7"/>
          <a:stretch>
            <a:fillRect/>
          </a:stretch>
        </p:blipFill>
        <p:spPr>
          <a:xfrm>
            <a:off x="6577992" y="2804878"/>
            <a:ext cx="1795553" cy="396889"/>
          </a:xfrm>
          <a:prstGeom prst="rect">
            <a:avLst/>
          </a:prstGeom>
        </p:spPr>
      </p:pic>
      <p:pic>
        <p:nvPicPr>
          <p:cNvPr id="300" name="Picture 299"/>
          <p:cNvPicPr/>
          <p:nvPr/>
        </p:nvPicPr>
        <p:blipFill>
          <a:blip r:embed="rId8"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9301563" y="4930573"/>
            <a:ext cx="550580" cy="418932"/>
          </a:xfrm>
          <a:prstGeom prst="rect">
            <a:avLst/>
          </a:prstGeom>
          <a:noFill/>
          <a:ln>
            <a:noFill/>
          </a:ln>
          <a:extLst/>
        </p:spPr>
      </p:pic>
      <p:pic>
        <p:nvPicPr>
          <p:cNvPr id="306" name="Picture 305"/>
          <p:cNvPicPr>
            <a:picLocks/>
          </p:cNvPicPr>
          <p:nvPr/>
        </p:nvPicPr>
        <p:blipFill>
          <a:blip r:embed="rId9"/>
          <a:stretch>
            <a:fillRect/>
          </a:stretch>
        </p:blipFill>
        <p:spPr>
          <a:xfrm>
            <a:off x="7993819" y="2978260"/>
            <a:ext cx="197728" cy="176477"/>
          </a:xfrm>
          <a:prstGeom prst="rect">
            <a:avLst/>
          </a:prstGeom>
        </p:spPr>
      </p:pic>
      <p:pic>
        <p:nvPicPr>
          <p:cNvPr id="311" name="Picture 31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904149" y="4143599"/>
            <a:ext cx="291728" cy="181972"/>
          </a:xfrm>
          <a:prstGeom prst="rect">
            <a:avLst/>
          </a:prstGeom>
        </p:spPr>
      </p:pic>
      <p:pic>
        <p:nvPicPr>
          <p:cNvPr id="312" name="Picture 3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795658" y="5450818"/>
            <a:ext cx="276397" cy="183652"/>
          </a:xfrm>
          <a:prstGeom prst="rect">
            <a:avLst/>
          </a:prstGeom>
        </p:spPr>
      </p:pic>
      <p:pic>
        <p:nvPicPr>
          <p:cNvPr id="313" name="Picture 2" descr="Picture">
            <a:hlinkClick r:id="" action="ppaction://noaction"/>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075780" y="5472257"/>
            <a:ext cx="137883" cy="14226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Picture">
            <a:hlinkClick r:id="" action="ppaction://noaction"/>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0203331" y="4160123"/>
            <a:ext cx="144341" cy="1489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941822" y="3242603"/>
            <a:ext cx="1249725" cy="287348"/>
          </a:xfrm>
          <a:prstGeom prst="rect">
            <a:avLst/>
          </a:prstGeom>
          <a:noFill/>
        </p:spPr>
        <p:txBody>
          <a:bodyPr vert="horz" wrap="none" lIns="0" tIns="0" rIns="0" bIns="0" rtlCol="0">
            <a:noAutofit/>
          </a:bodyPr>
          <a:lstStyle/>
          <a:p>
            <a:pPr algn="ctr"/>
            <a:r>
              <a:rPr lang="en-US" sz="1067" b="1" dirty="0">
                <a:solidFill>
                  <a:srgbClr val="003C71"/>
                </a:solidFill>
              </a:rPr>
              <a:t>Real-time</a:t>
            </a:r>
          </a:p>
          <a:p>
            <a:pPr algn="ctr"/>
            <a:r>
              <a:rPr lang="en-US" sz="1067" b="1" dirty="0">
                <a:solidFill>
                  <a:srgbClr val="003C71"/>
                </a:solidFill>
              </a:rPr>
              <a:t>Operations Server</a:t>
            </a:r>
          </a:p>
        </p:txBody>
      </p:sp>
      <p:sp>
        <p:nvSpPr>
          <p:cNvPr id="315" name="TextBox 314"/>
          <p:cNvSpPr txBox="1"/>
          <p:nvPr/>
        </p:nvSpPr>
        <p:spPr>
          <a:xfrm>
            <a:off x="7031868" y="2117877"/>
            <a:ext cx="1249725" cy="287348"/>
          </a:xfrm>
          <a:prstGeom prst="rect">
            <a:avLst/>
          </a:prstGeom>
          <a:noFill/>
        </p:spPr>
        <p:txBody>
          <a:bodyPr vert="horz" wrap="none" lIns="0" tIns="0" rIns="0" bIns="0" rtlCol="0">
            <a:noAutofit/>
          </a:bodyPr>
          <a:lstStyle/>
          <a:p>
            <a:pPr algn="ctr"/>
            <a:r>
              <a:rPr lang="en-US" sz="1067" b="1" dirty="0">
                <a:solidFill>
                  <a:srgbClr val="003C71"/>
                </a:solidFill>
              </a:rPr>
              <a:t>Fog-Edge</a:t>
            </a:r>
          </a:p>
          <a:p>
            <a:pPr algn="ctr"/>
            <a:r>
              <a:rPr lang="en-US" sz="1067" b="1" dirty="0">
                <a:solidFill>
                  <a:srgbClr val="003C71"/>
                </a:solidFill>
              </a:rPr>
              <a:t>Business Operations Server</a:t>
            </a:r>
          </a:p>
        </p:txBody>
      </p:sp>
      <p:sp>
        <p:nvSpPr>
          <p:cNvPr id="316" name="TextBox 315"/>
          <p:cNvSpPr txBox="1"/>
          <p:nvPr/>
        </p:nvSpPr>
        <p:spPr>
          <a:xfrm>
            <a:off x="9842107" y="4332281"/>
            <a:ext cx="1249725" cy="287348"/>
          </a:xfrm>
          <a:prstGeom prst="rect">
            <a:avLst/>
          </a:prstGeom>
          <a:noFill/>
        </p:spPr>
        <p:txBody>
          <a:bodyPr vert="horz" wrap="none" lIns="0" tIns="0" rIns="0" bIns="0" rtlCol="0">
            <a:noAutofit/>
          </a:bodyPr>
          <a:lstStyle/>
          <a:p>
            <a:pPr algn="ctr"/>
            <a:r>
              <a:rPr lang="en-US" sz="1067" b="1" dirty="0">
                <a:solidFill>
                  <a:srgbClr val="003C71"/>
                </a:solidFill>
              </a:rPr>
              <a:t>DM Analytics Platform or</a:t>
            </a:r>
          </a:p>
          <a:p>
            <a:pPr algn="ctr"/>
            <a:r>
              <a:rPr lang="en-US" sz="1067" b="1" dirty="0">
                <a:solidFill>
                  <a:srgbClr val="003C71"/>
                </a:solidFill>
              </a:rPr>
              <a:t>Gateway Platform</a:t>
            </a:r>
          </a:p>
          <a:p>
            <a:pPr algn="ctr"/>
            <a:endParaRPr lang="en-US" sz="1067" b="1" dirty="0">
              <a:solidFill>
                <a:srgbClr val="003C71"/>
              </a:solidFill>
            </a:endParaRPr>
          </a:p>
        </p:txBody>
      </p:sp>
      <p:sp>
        <p:nvSpPr>
          <p:cNvPr id="317" name="TextBox 316"/>
          <p:cNvSpPr txBox="1"/>
          <p:nvPr/>
        </p:nvSpPr>
        <p:spPr>
          <a:xfrm>
            <a:off x="6393663" y="4895783"/>
            <a:ext cx="1202676" cy="287348"/>
          </a:xfrm>
          <a:prstGeom prst="rect">
            <a:avLst/>
          </a:prstGeom>
          <a:noFill/>
        </p:spPr>
        <p:txBody>
          <a:bodyPr vert="horz" wrap="none" lIns="0" tIns="0" rIns="0" bIns="0" rtlCol="0">
            <a:noAutofit/>
          </a:bodyPr>
          <a:lstStyle/>
          <a:p>
            <a:pPr algn="ctr"/>
            <a:r>
              <a:rPr lang="en-US" sz="1067" b="1" dirty="0">
                <a:solidFill>
                  <a:srgbClr val="003C71"/>
                </a:solidFill>
              </a:rPr>
              <a:t>Smart Controller</a:t>
            </a:r>
          </a:p>
        </p:txBody>
      </p:sp>
      <p:sp>
        <p:nvSpPr>
          <p:cNvPr id="318" name="TextBox 317"/>
          <p:cNvSpPr txBox="1"/>
          <p:nvPr/>
        </p:nvSpPr>
        <p:spPr>
          <a:xfrm>
            <a:off x="9842107" y="4875797"/>
            <a:ext cx="1249725" cy="287348"/>
          </a:xfrm>
          <a:prstGeom prst="rect">
            <a:avLst/>
          </a:prstGeom>
          <a:noFill/>
        </p:spPr>
        <p:txBody>
          <a:bodyPr vert="horz" wrap="none" lIns="0" tIns="0" rIns="0" bIns="0" rtlCol="0">
            <a:noAutofit/>
          </a:bodyPr>
          <a:lstStyle/>
          <a:p>
            <a:pPr algn="ctr"/>
            <a:r>
              <a:rPr lang="en-US" sz="1067" b="1" dirty="0">
                <a:solidFill>
                  <a:srgbClr val="003C71"/>
                </a:solidFill>
              </a:rPr>
              <a:t>Dumb Controller</a:t>
            </a:r>
          </a:p>
        </p:txBody>
      </p:sp>
      <p:sp>
        <p:nvSpPr>
          <p:cNvPr id="319" name="TextBox 318"/>
          <p:cNvSpPr txBox="1"/>
          <p:nvPr/>
        </p:nvSpPr>
        <p:spPr>
          <a:xfrm>
            <a:off x="9521336" y="3238141"/>
            <a:ext cx="1249725" cy="287348"/>
          </a:xfrm>
          <a:prstGeom prst="rect">
            <a:avLst/>
          </a:prstGeom>
          <a:noFill/>
        </p:spPr>
        <p:txBody>
          <a:bodyPr vert="horz" wrap="none" lIns="0" tIns="0" rIns="0" bIns="0" rtlCol="0">
            <a:noAutofit/>
          </a:bodyPr>
          <a:lstStyle/>
          <a:p>
            <a:pPr algn="ctr"/>
            <a:r>
              <a:rPr lang="en-US" sz="1067" b="1" dirty="0">
                <a:solidFill>
                  <a:srgbClr val="003C71"/>
                </a:solidFill>
              </a:rPr>
              <a:t>Operations Analytics</a:t>
            </a:r>
          </a:p>
          <a:p>
            <a:pPr algn="ctr"/>
            <a:r>
              <a:rPr lang="en-US" sz="1067" b="1" dirty="0">
                <a:solidFill>
                  <a:srgbClr val="003C71"/>
                </a:solidFill>
              </a:rPr>
              <a:t>(HPC) Server</a:t>
            </a:r>
          </a:p>
        </p:txBody>
      </p:sp>
      <p:pic>
        <p:nvPicPr>
          <p:cNvPr id="324" name="Picture 323"/>
          <p:cNvPicPr>
            <a:picLocks noChangeAspect="1"/>
          </p:cNvPicPr>
          <p:nvPr/>
        </p:nvPicPr>
        <p:blipFill>
          <a:blip r:embed="rId14"/>
          <a:stretch>
            <a:fillRect/>
          </a:stretch>
        </p:blipFill>
        <p:spPr>
          <a:xfrm>
            <a:off x="10275502" y="2974835"/>
            <a:ext cx="508041" cy="146316"/>
          </a:xfrm>
          <a:prstGeom prst="rect">
            <a:avLst/>
          </a:prstGeom>
        </p:spPr>
      </p:pic>
      <p:cxnSp>
        <p:nvCxnSpPr>
          <p:cNvPr id="86" name="Elbow Connector 85"/>
          <p:cNvCxnSpPr/>
          <p:nvPr/>
        </p:nvCxnSpPr>
        <p:spPr>
          <a:xfrm>
            <a:off x="9443289" y="1869118"/>
            <a:ext cx="1491140" cy="1094316"/>
          </a:xfrm>
          <a:prstGeom prst="bentConnector3">
            <a:avLst>
              <a:gd name="adj1" fmla="val 120441"/>
            </a:avLst>
          </a:prstGeom>
          <a:noFill/>
          <a:ln w="19050">
            <a:solidFill>
              <a:srgbClr val="00B05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39" name="Elbow Connector 38"/>
          <p:cNvCxnSpPr/>
          <p:nvPr/>
        </p:nvCxnSpPr>
        <p:spPr>
          <a:xfrm rot="10800000" flipH="1" flipV="1">
            <a:off x="6571839" y="3036568"/>
            <a:ext cx="186828" cy="2291477"/>
          </a:xfrm>
          <a:prstGeom prst="bentConnector3">
            <a:avLst>
              <a:gd name="adj1" fmla="val -163145"/>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0" name="Elbow Connector 39"/>
          <p:cNvCxnSpPr/>
          <p:nvPr/>
        </p:nvCxnSpPr>
        <p:spPr>
          <a:xfrm flipH="1">
            <a:off x="10097870" y="3036568"/>
            <a:ext cx="836559" cy="1084285"/>
          </a:xfrm>
          <a:prstGeom prst="bentConnector3">
            <a:avLst>
              <a:gd name="adj1" fmla="val -36435"/>
            </a:avLst>
          </a:prstGeom>
          <a:noFill/>
          <a:ln w="19050">
            <a:solidFill>
              <a:srgbClr val="00B05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41" name="Elbow Connector 40"/>
          <p:cNvCxnSpPr>
            <a:stCxn id="299" idx="1"/>
          </p:cNvCxnSpPr>
          <p:nvPr/>
        </p:nvCxnSpPr>
        <p:spPr>
          <a:xfrm rot="10800000" flipV="1">
            <a:off x="6580444" y="1902183"/>
            <a:ext cx="1130969" cy="1072652"/>
          </a:xfrm>
          <a:prstGeom prst="bentConnector3">
            <a:avLst>
              <a:gd name="adj1" fmla="val 127435"/>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2" name="Elbow Connector 41"/>
          <p:cNvCxnSpPr/>
          <p:nvPr/>
        </p:nvCxnSpPr>
        <p:spPr>
          <a:xfrm rot="16200000" flipH="1">
            <a:off x="8554825" y="2218420"/>
            <a:ext cx="909544" cy="394113"/>
          </a:xfrm>
          <a:prstGeom prst="bentConnector2">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9" name="Elbow Connector 48"/>
          <p:cNvCxnSpPr>
            <a:stCxn id="299" idx="2"/>
          </p:cNvCxnSpPr>
          <p:nvPr/>
        </p:nvCxnSpPr>
        <p:spPr>
          <a:xfrm rot="5400000">
            <a:off x="8055274" y="2425051"/>
            <a:ext cx="846500" cy="197653"/>
          </a:xfrm>
          <a:prstGeom prst="bentConnector3">
            <a:avLst>
              <a:gd name="adj1" fmla="val 100038"/>
            </a:avLst>
          </a:prstGeom>
          <a:noFill/>
          <a:ln w="19050">
            <a:solidFill>
              <a:srgbClr val="FFC00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57" name="Elbow Connector 56"/>
          <p:cNvCxnSpPr/>
          <p:nvPr/>
        </p:nvCxnSpPr>
        <p:spPr>
          <a:xfrm rot="10800000" flipV="1">
            <a:off x="9078733" y="3059464"/>
            <a:ext cx="123820" cy="1084285"/>
          </a:xfrm>
          <a:prstGeom prst="bentConnector3">
            <a:avLst>
              <a:gd name="adj1" fmla="val 346164"/>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0" name="Straight Arrow Connector 29"/>
          <p:cNvCxnSpPr/>
          <p:nvPr/>
        </p:nvCxnSpPr>
        <p:spPr>
          <a:xfrm flipH="1" flipV="1">
            <a:off x="9575542" y="4209126"/>
            <a:ext cx="4117" cy="738301"/>
          </a:xfrm>
          <a:prstGeom prst="straightConnector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68" name="Elbow Connector 67"/>
          <p:cNvCxnSpPr/>
          <p:nvPr/>
        </p:nvCxnSpPr>
        <p:spPr>
          <a:xfrm flipV="1">
            <a:off x="7180022" y="3034536"/>
            <a:ext cx="1148357" cy="2291477"/>
          </a:xfrm>
          <a:prstGeom prst="bentConnector3">
            <a:avLst>
              <a:gd name="adj1" fmla="val 12654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grpSp>
        <p:nvGrpSpPr>
          <p:cNvPr id="83" name="Group 82"/>
          <p:cNvGrpSpPr/>
          <p:nvPr/>
        </p:nvGrpSpPr>
        <p:grpSpPr>
          <a:xfrm>
            <a:off x="6958688" y="5825551"/>
            <a:ext cx="350477" cy="224040"/>
            <a:chOff x="4712949" y="4031305"/>
            <a:chExt cx="262858" cy="168030"/>
          </a:xfrm>
        </p:grpSpPr>
        <p:grpSp>
          <p:nvGrpSpPr>
            <p:cNvPr id="84" name="Group 83"/>
            <p:cNvGrpSpPr/>
            <p:nvPr/>
          </p:nvGrpSpPr>
          <p:grpSpPr>
            <a:xfrm>
              <a:off x="4712949" y="4031305"/>
              <a:ext cx="262858" cy="168030"/>
              <a:chOff x="1905000" y="4404249"/>
              <a:chExt cx="262858" cy="168030"/>
            </a:xfrm>
            <a:solidFill>
              <a:schemeClr val="accent3"/>
            </a:solidFill>
          </p:grpSpPr>
          <p:sp>
            <p:nvSpPr>
              <p:cNvPr id="87" name="Rectangle 86"/>
              <p:cNvSpPr/>
              <p:nvPr/>
            </p:nvSpPr>
            <p:spPr>
              <a:xfrm>
                <a:off x="1949082" y="4479049"/>
                <a:ext cx="193609" cy="61556"/>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8" name="Oval 87"/>
              <p:cNvSpPr/>
              <p:nvPr/>
            </p:nvSpPr>
            <p:spPr>
              <a:xfrm>
                <a:off x="1905000" y="4449167"/>
                <a:ext cx="50334" cy="12311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9" name="Oval 88"/>
              <p:cNvSpPr/>
              <p:nvPr/>
            </p:nvSpPr>
            <p:spPr>
              <a:xfrm>
                <a:off x="2117524" y="4449167"/>
                <a:ext cx="50334" cy="12311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90" name="Rectangle 89"/>
              <p:cNvSpPr/>
              <p:nvPr/>
            </p:nvSpPr>
            <p:spPr>
              <a:xfrm>
                <a:off x="2016285" y="4423986"/>
                <a:ext cx="45719" cy="85841"/>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91" name="Straight Connector 90"/>
              <p:cNvCxnSpPr/>
              <p:nvPr/>
            </p:nvCxnSpPr>
            <p:spPr>
              <a:xfrm>
                <a:off x="1970598" y="4404249"/>
                <a:ext cx="137420" cy="0"/>
              </a:xfrm>
              <a:prstGeom prst="line">
                <a:avLst/>
              </a:prstGeom>
              <a:grpFill/>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4761980" y="4090564"/>
              <a:ext cx="163554" cy="91438"/>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pic>
        <p:nvPicPr>
          <p:cNvPr id="92" name="Picture 2" descr="C:\Users\garethn\AppData\Local\Microsoft\Windows\Temporary Internet Files\Content.IE5\ZKA0VZCJ\cogs[1].gif"/>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9277505" y="5525237"/>
            <a:ext cx="554567" cy="554567"/>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Elbow Connector 120"/>
          <p:cNvCxnSpPr/>
          <p:nvPr/>
        </p:nvCxnSpPr>
        <p:spPr>
          <a:xfrm rot="10800000" flipH="1" flipV="1">
            <a:off x="6745704" y="5389675"/>
            <a:ext cx="233793" cy="585948"/>
          </a:xfrm>
          <a:prstGeom prst="bentConnector3">
            <a:avLst>
              <a:gd name="adj1" fmla="val -13037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68" name="Elbow Connector 167"/>
          <p:cNvCxnSpPr/>
          <p:nvPr/>
        </p:nvCxnSpPr>
        <p:spPr>
          <a:xfrm rot="10800000">
            <a:off x="7070092" y="789177"/>
            <a:ext cx="629227" cy="1058607"/>
          </a:xfrm>
          <a:prstGeom prst="bentConnector3">
            <a:avLst>
              <a:gd name="adj1" fmla="val 148440"/>
            </a:avLst>
          </a:prstGeom>
          <a:noFill/>
          <a:ln w="19050">
            <a:solidFill>
              <a:schemeClr val="tx2">
                <a:lumMod val="60000"/>
                <a:lumOff val="40000"/>
              </a:schemeClr>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169" name="Elbow Connector 168"/>
          <p:cNvCxnSpPr/>
          <p:nvPr/>
        </p:nvCxnSpPr>
        <p:spPr>
          <a:xfrm rot="16200000" flipH="1">
            <a:off x="8132904" y="2075750"/>
            <a:ext cx="2989953" cy="939980"/>
          </a:xfrm>
          <a:prstGeom prst="bentConnector4">
            <a:avLst>
              <a:gd name="adj1" fmla="val -310"/>
              <a:gd name="adj2" fmla="val 26213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06" name="Elbow Connector 205"/>
          <p:cNvCxnSpPr/>
          <p:nvPr/>
        </p:nvCxnSpPr>
        <p:spPr>
          <a:xfrm flipH="1" flipV="1">
            <a:off x="9145121" y="899089"/>
            <a:ext cx="340763" cy="869369"/>
          </a:xfrm>
          <a:prstGeom prst="bentConnector4">
            <a:avLst>
              <a:gd name="adj1" fmla="val -89446"/>
              <a:gd name="adj2" fmla="val 100259"/>
            </a:avLst>
          </a:prstGeom>
          <a:noFill/>
          <a:ln w="19050">
            <a:solidFill>
              <a:schemeClr val="tx2">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59" name="Up-Down Arrow 58"/>
          <p:cNvSpPr/>
          <p:nvPr/>
        </p:nvSpPr>
        <p:spPr>
          <a:xfrm>
            <a:off x="5757743" y="254397"/>
            <a:ext cx="478971" cy="1325871"/>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Up-Down Arrow 1"/>
          <p:cNvSpPr/>
          <p:nvPr/>
        </p:nvSpPr>
        <p:spPr>
          <a:xfrm>
            <a:off x="3519835" y="1624030"/>
            <a:ext cx="478971" cy="443850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p:cNvSpPr txBox="1"/>
          <p:nvPr/>
        </p:nvSpPr>
        <p:spPr>
          <a:xfrm>
            <a:off x="3193244" y="3569832"/>
            <a:ext cx="1201483" cy="639293"/>
          </a:xfrm>
          <a:prstGeom prst="rect">
            <a:avLst/>
          </a:prstGeom>
          <a:solidFill>
            <a:schemeClr val="bg1">
              <a:lumMod val="85000"/>
            </a:schemeClr>
          </a:solidFill>
        </p:spPr>
        <p:txBody>
          <a:bodyPr vert="horz" wrap="none" lIns="0" tIns="0" rIns="0" bIns="0" rtlCol="0">
            <a:noAutofit/>
          </a:bodyPr>
          <a:lstStyle>
            <a:defPPr>
              <a:defRPr lang="en-US"/>
            </a:defPPr>
            <a:lvl1pPr algn="ctr">
              <a:defRPr sz="1600">
                <a:solidFill>
                  <a:srgbClr val="003C71"/>
                </a:solidFill>
              </a:defRPr>
            </a:lvl1pPr>
          </a:lstStyle>
          <a:p>
            <a:r>
              <a:rPr lang="en-US" sz="2133" dirty="0"/>
              <a:t>Fog-Edge</a:t>
            </a:r>
          </a:p>
          <a:p>
            <a:r>
              <a:rPr lang="en-US" sz="2133" dirty="0"/>
              <a:t>concept</a:t>
            </a:r>
          </a:p>
        </p:txBody>
      </p:sp>
      <p:sp>
        <p:nvSpPr>
          <p:cNvPr id="61" name="TextBox 60"/>
          <p:cNvSpPr txBox="1"/>
          <p:nvPr/>
        </p:nvSpPr>
        <p:spPr>
          <a:xfrm>
            <a:off x="5340056" y="716727"/>
            <a:ext cx="1330653" cy="361220"/>
          </a:xfrm>
          <a:prstGeom prst="rect">
            <a:avLst/>
          </a:prstGeom>
          <a:solidFill>
            <a:schemeClr val="bg1">
              <a:lumMod val="85000"/>
            </a:schemeClr>
          </a:solidFill>
        </p:spPr>
        <p:txBody>
          <a:bodyPr vert="horz" wrap="none" lIns="0" tIns="0" rIns="0" bIns="0" rtlCol="0">
            <a:noAutofit/>
          </a:bodyPr>
          <a:lstStyle/>
          <a:p>
            <a:pPr algn="ctr"/>
            <a:r>
              <a:rPr lang="en-US" sz="2133" dirty="0">
                <a:solidFill>
                  <a:srgbClr val="003C71"/>
                </a:solidFill>
              </a:rPr>
              <a:t>Cloud</a:t>
            </a:r>
          </a:p>
        </p:txBody>
      </p:sp>
      <p:sp>
        <p:nvSpPr>
          <p:cNvPr id="4" name="TextBox 3"/>
          <p:cNvSpPr txBox="1"/>
          <p:nvPr/>
        </p:nvSpPr>
        <p:spPr>
          <a:xfrm>
            <a:off x="299031" y="1737272"/>
            <a:ext cx="2658576" cy="1132977"/>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Multi-tier OT-IT structure: converges ISA-95 model with traditional IT computing &amp; networking distribution model </a:t>
            </a:r>
          </a:p>
        </p:txBody>
      </p:sp>
      <p:sp>
        <p:nvSpPr>
          <p:cNvPr id="63" name="TextBox 62"/>
          <p:cNvSpPr txBox="1"/>
          <p:nvPr/>
        </p:nvSpPr>
        <p:spPr>
          <a:xfrm>
            <a:off x="298479" y="3304929"/>
            <a:ext cx="2659128" cy="977225"/>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Enables modularity and portability of services to support current &amp; emerging use cases</a:t>
            </a:r>
          </a:p>
        </p:txBody>
      </p:sp>
      <p:cxnSp>
        <p:nvCxnSpPr>
          <p:cNvPr id="8" name="Straight Connector 7"/>
          <p:cNvCxnSpPr/>
          <p:nvPr/>
        </p:nvCxnSpPr>
        <p:spPr>
          <a:xfrm>
            <a:off x="11195736" y="318547"/>
            <a:ext cx="752589" cy="6189"/>
          </a:xfrm>
          <a:prstGeom prst="line">
            <a:avLst/>
          </a:prstGeom>
          <a:noFill/>
          <a:ln w="1905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71" name="Straight Connector 70"/>
          <p:cNvCxnSpPr/>
          <p:nvPr/>
        </p:nvCxnSpPr>
        <p:spPr>
          <a:xfrm>
            <a:off x="10236144" y="324130"/>
            <a:ext cx="752589" cy="6189"/>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0262587" y="713632"/>
            <a:ext cx="752589" cy="618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962117" y="4042751"/>
            <a:ext cx="659659" cy="339952"/>
          </a:xfrm>
          <a:prstGeom prst="rect">
            <a:avLst/>
          </a:prstGeom>
          <a:solidFill>
            <a:srgbClr val="FCD64D"/>
          </a:solidFill>
        </p:spPr>
        <p:txBody>
          <a:bodyPr vert="horz" wrap="none" lIns="0" tIns="0" rIns="0" bIns="0" rtlCol="0">
            <a:noAutofit/>
          </a:bodyPr>
          <a:lstStyle/>
          <a:p>
            <a:pPr algn="ctr"/>
            <a:r>
              <a:rPr lang="en-US" sz="1067" dirty="0">
                <a:solidFill>
                  <a:srgbClr val="003C71"/>
                </a:solidFill>
              </a:rPr>
              <a:t>Control</a:t>
            </a:r>
          </a:p>
          <a:p>
            <a:pPr algn="ctr"/>
            <a:r>
              <a:rPr lang="en-US" sz="1067" dirty="0">
                <a:solidFill>
                  <a:srgbClr val="003C71"/>
                </a:solidFill>
              </a:rPr>
              <a:t>loops</a:t>
            </a:r>
          </a:p>
        </p:txBody>
      </p:sp>
      <p:sp>
        <p:nvSpPr>
          <p:cNvPr id="73" name="TextBox 72"/>
          <p:cNvSpPr txBox="1"/>
          <p:nvPr/>
        </p:nvSpPr>
        <p:spPr>
          <a:xfrm>
            <a:off x="10312760" y="543673"/>
            <a:ext cx="659659" cy="384999"/>
          </a:xfrm>
          <a:prstGeom prst="rect">
            <a:avLst/>
          </a:prstGeom>
          <a:noFill/>
        </p:spPr>
        <p:txBody>
          <a:bodyPr vert="horz" wrap="none" lIns="0" tIns="0" rIns="0" bIns="0" rtlCol="0">
            <a:noAutofit/>
          </a:bodyPr>
          <a:lstStyle/>
          <a:p>
            <a:pPr algn="ctr"/>
            <a:r>
              <a:rPr lang="en-US" sz="1067" dirty="0"/>
              <a:t>Operations</a:t>
            </a:r>
          </a:p>
          <a:p>
            <a:pPr algn="ctr"/>
            <a:r>
              <a:rPr lang="en-US" sz="1067" dirty="0"/>
              <a:t>learning</a:t>
            </a:r>
          </a:p>
          <a:p>
            <a:pPr algn="ctr"/>
            <a:endParaRPr lang="en-US" sz="1067" dirty="0">
              <a:solidFill>
                <a:srgbClr val="003C71"/>
              </a:solidFill>
            </a:endParaRPr>
          </a:p>
        </p:txBody>
      </p:sp>
      <p:sp>
        <p:nvSpPr>
          <p:cNvPr id="79" name="TextBox 78"/>
          <p:cNvSpPr txBox="1"/>
          <p:nvPr/>
        </p:nvSpPr>
        <p:spPr>
          <a:xfrm>
            <a:off x="9425489" y="1188879"/>
            <a:ext cx="777841" cy="313205"/>
          </a:xfrm>
          <a:prstGeom prst="rect">
            <a:avLst/>
          </a:prstGeom>
          <a:solidFill>
            <a:schemeClr val="bg1">
              <a:lumMod val="75000"/>
            </a:schemeClr>
          </a:solidFill>
        </p:spPr>
        <p:txBody>
          <a:bodyPr vert="horz" wrap="none" lIns="0" tIns="0" rIns="0" bIns="0" rtlCol="0">
            <a:noAutofit/>
          </a:bodyPr>
          <a:lstStyle/>
          <a:p>
            <a:pPr algn="ctr"/>
            <a:r>
              <a:rPr lang="en-US" sz="1067" dirty="0">
                <a:solidFill>
                  <a:srgbClr val="003C71"/>
                </a:solidFill>
              </a:rPr>
              <a:t>Enterprise</a:t>
            </a:r>
          </a:p>
          <a:p>
            <a:pPr algn="ctr"/>
            <a:r>
              <a:rPr lang="en-US" sz="1067" dirty="0">
                <a:solidFill>
                  <a:srgbClr val="003C71"/>
                </a:solidFill>
              </a:rPr>
              <a:t>learning</a:t>
            </a:r>
          </a:p>
          <a:p>
            <a:pPr algn="ctr"/>
            <a:endParaRPr lang="en-US" sz="1067" dirty="0">
              <a:solidFill>
                <a:srgbClr val="003C71"/>
              </a:solidFill>
            </a:endParaRPr>
          </a:p>
        </p:txBody>
      </p:sp>
      <p:cxnSp>
        <p:nvCxnSpPr>
          <p:cNvPr id="80" name="Elbow Connector 79"/>
          <p:cNvCxnSpPr/>
          <p:nvPr/>
        </p:nvCxnSpPr>
        <p:spPr>
          <a:xfrm flipV="1">
            <a:off x="7220102" y="3131395"/>
            <a:ext cx="3709241" cy="2298300"/>
          </a:xfrm>
          <a:prstGeom prst="bentConnector3">
            <a:avLst>
              <a:gd name="adj1" fmla="val 114457"/>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81" name="Elbow Connector 80"/>
          <p:cNvCxnSpPr/>
          <p:nvPr/>
        </p:nvCxnSpPr>
        <p:spPr>
          <a:xfrm rot="10800000" flipV="1">
            <a:off x="7232853" y="2929663"/>
            <a:ext cx="1977364" cy="2331367"/>
          </a:xfrm>
          <a:prstGeom prst="bentConnector3">
            <a:avLst>
              <a:gd name="adj1" fmla="val 25546"/>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299" name="Picture 298"/>
          <p:cNvPicPr>
            <a:picLocks noChangeAspect="1"/>
          </p:cNvPicPr>
          <p:nvPr/>
        </p:nvPicPr>
        <p:blipFill>
          <a:blip r:embed="rId7"/>
          <a:stretch>
            <a:fillRect/>
          </a:stretch>
        </p:blipFill>
        <p:spPr>
          <a:xfrm>
            <a:off x="7711411" y="1703740"/>
            <a:ext cx="1731877" cy="396889"/>
          </a:xfrm>
          <a:prstGeom prst="rect">
            <a:avLst/>
          </a:prstGeom>
        </p:spPr>
      </p:pic>
      <p:pic>
        <p:nvPicPr>
          <p:cNvPr id="70" name="Picture 69"/>
          <p:cNvPicPr>
            <a:picLocks noChangeAspect="1"/>
          </p:cNvPicPr>
          <p:nvPr/>
        </p:nvPicPr>
        <p:blipFill>
          <a:blip r:embed="rId14"/>
          <a:stretch>
            <a:fillRect/>
          </a:stretch>
        </p:blipFill>
        <p:spPr>
          <a:xfrm>
            <a:off x="8739042" y="1902753"/>
            <a:ext cx="508041" cy="146316"/>
          </a:xfrm>
          <a:prstGeom prst="rect">
            <a:avLst/>
          </a:prstGeom>
        </p:spPr>
      </p:pic>
      <p:pic>
        <p:nvPicPr>
          <p:cNvPr id="290" name="Picture 289" descr="moti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2779" y="5249687"/>
            <a:ext cx="460368" cy="275228"/>
          </a:xfrm>
          <a:prstGeom prst="rect">
            <a:avLst/>
          </a:prstGeom>
          <a:effectLst>
            <a:outerShdw blurRad="206375" dist="165100" dir="5400000" algn="tl" rotWithShape="0">
              <a:srgbClr val="000000">
                <a:alpha val="43000"/>
              </a:srgbClr>
            </a:outerShdw>
          </a:effectLst>
        </p:spPr>
      </p:pic>
      <p:cxnSp>
        <p:nvCxnSpPr>
          <p:cNvPr id="111" name="Elbow Connector 110"/>
          <p:cNvCxnSpPr>
            <a:stCxn id="92" idx="3"/>
            <a:endCxn id="300" idx="3"/>
          </p:cNvCxnSpPr>
          <p:nvPr/>
        </p:nvCxnSpPr>
        <p:spPr>
          <a:xfrm flipV="1">
            <a:off x="9832071" y="5140040"/>
            <a:ext cx="20072" cy="662481"/>
          </a:xfrm>
          <a:prstGeom prst="bentConnector3">
            <a:avLst>
              <a:gd name="adj1" fmla="val 161853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12" name="Elbow Connector 111"/>
          <p:cNvCxnSpPr/>
          <p:nvPr/>
        </p:nvCxnSpPr>
        <p:spPr>
          <a:xfrm rot="10800000" flipV="1">
            <a:off x="9323759" y="5119736"/>
            <a:ext cx="24059" cy="662481"/>
          </a:xfrm>
          <a:prstGeom prst="bentConnector3">
            <a:avLst>
              <a:gd name="adj1" fmla="val 136690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13" name="Elbow Connector 112"/>
          <p:cNvCxnSpPr/>
          <p:nvPr/>
        </p:nvCxnSpPr>
        <p:spPr>
          <a:xfrm flipH="1" flipV="1">
            <a:off x="7242053" y="5385505"/>
            <a:ext cx="83979" cy="609751"/>
          </a:xfrm>
          <a:prstGeom prst="bentConnector4">
            <a:avLst>
              <a:gd name="adj1" fmla="val -362949"/>
              <a:gd name="adj2" fmla="val 9991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82" name="Picture 81"/>
          <p:cNvPicPr>
            <a:picLocks/>
          </p:cNvPicPr>
          <p:nvPr/>
        </p:nvPicPr>
        <p:blipFill>
          <a:blip r:embed="rId9"/>
          <a:stretch>
            <a:fillRect/>
          </a:stretch>
        </p:blipFill>
        <p:spPr>
          <a:xfrm>
            <a:off x="8561411" y="1883111"/>
            <a:ext cx="149788" cy="165956"/>
          </a:xfrm>
          <a:prstGeom prst="rect">
            <a:avLst/>
          </a:prstGeom>
        </p:spPr>
      </p:pic>
      <p:sp>
        <p:nvSpPr>
          <p:cNvPr id="6" name="TextBox 5"/>
          <p:cNvSpPr txBox="1"/>
          <p:nvPr/>
        </p:nvSpPr>
        <p:spPr>
          <a:xfrm>
            <a:off x="184005" y="6499304"/>
            <a:ext cx="3013015" cy="248876"/>
          </a:xfrm>
          <a:prstGeom prst="rect">
            <a:avLst/>
          </a:prstGeom>
          <a:noFill/>
        </p:spPr>
        <p:txBody>
          <a:bodyPr vert="horz" wrap="none" lIns="0" tIns="0" rIns="0" bIns="0" rtlCol="0" anchor="ctr">
            <a:noAutofit/>
          </a:bodyPr>
          <a:lstStyle/>
          <a:p>
            <a:r>
              <a:rPr lang="en-US" sz="1200" i="1" dirty="0">
                <a:solidFill>
                  <a:schemeClr val="bg1"/>
                </a:solidFill>
              </a:rPr>
              <a:t>* Not actual physical deployment scenarios</a:t>
            </a:r>
          </a:p>
        </p:txBody>
      </p:sp>
      <p:cxnSp>
        <p:nvCxnSpPr>
          <p:cNvPr id="93" name="Straight Connector 92"/>
          <p:cNvCxnSpPr/>
          <p:nvPr/>
        </p:nvCxnSpPr>
        <p:spPr>
          <a:xfrm>
            <a:off x="11195737" y="708114"/>
            <a:ext cx="781055" cy="5308"/>
          </a:xfrm>
          <a:prstGeom prst="line">
            <a:avLst/>
          </a:prstGeom>
          <a:noFill/>
          <a:ln w="19050" cmpd="dbl">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94" name="TextBox 93"/>
          <p:cNvSpPr txBox="1"/>
          <p:nvPr/>
        </p:nvSpPr>
        <p:spPr>
          <a:xfrm>
            <a:off x="11242201" y="547738"/>
            <a:ext cx="684609" cy="351351"/>
          </a:xfrm>
          <a:prstGeom prst="rect">
            <a:avLst/>
          </a:prstGeom>
          <a:noFill/>
        </p:spPr>
        <p:txBody>
          <a:bodyPr vert="horz" wrap="none" lIns="0" tIns="0" rIns="0" bIns="0" rtlCol="0">
            <a:noAutofit/>
          </a:bodyPr>
          <a:lstStyle/>
          <a:p>
            <a:pPr algn="ctr"/>
            <a:r>
              <a:rPr lang="en-US" sz="1067" dirty="0"/>
              <a:t>CSP Value-add</a:t>
            </a:r>
          </a:p>
          <a:p>
            <a:pPr algn="ctr"/>
            <a:r>
              <a:rPr lang="en-US" sz="1067" dirty="0"/>
              <a:t>services</a:t>
            </a:r>
          </a:p>
          <a:p>
            <a:pPr algn="ctr"/>
            <a:endParaRPr lang="en-US" sz="1067" dirty="0">
              <a:solidFill>
                <a:srgbClr val="003C71"/>
              </a:solidFill>
            </a:endParaRPr>
          </a:p>
        </p:txBody>
      </p:sp>
      <p:sp>
        <p:nvSpPr>
          <p:cNvPr id="95" name="TextBox 94"/>
          <p:cNvSpPr txBox="1"/>
          <p:nvPr/>
        </p:nvSpPr>
        <p:spPr>
          <a:xfrm>
            <a:off x="11265051" y="151217"/>
            <a:ext cx="659659" cy="565511"/>
          </a:xfrm>
          <a:prstGeom prst="rect">
            <a:avLst/>
          </a:prstGeom>
          <a:noFill/>
        </p:spPr>
        <p:txBody>
          <a:bodyPr vert="horz" wrap="none" lIns="0" tIns="0" rIns="0" bIns="0" rtlCol="0">
            <a:noAutofit/>
          </a:bodyPr>
          <a:lstStyle/>
          <a:p>
            <a:pPr algn="ctr"/>
            <a:r>
              <a:rPr lang="en-US" sz="1067" dirty="0"/>
              <a:t>Enterprise</a:t>
            </a:r>
          </a:p>
          <a:p>
            <a:pPr algn="ctr"/>
            <a:r>
              <a:rPr lang="en-US" sz="1067" dirty="0"/>
              <a:t>learning</a:t>
            </a:r>
          </a:p>
          <a:p>
            <a:pPr algn="ctr"/>
            <a:endParaRPr lang="en-US" sz="1067" dirty="0">
              <a:solidFill>
                <a:srgbClr val="003C71"/>
              </a:solidFill>
            </a:endParaRPr>
          </a:p>
        </p:txBody>
      </p:sp>
      <p:sp>
        <p:nvSpPr>
          <p:cNvPr id="97" name="TextBox 96"/>
          <p:cNvSpPr txBox="1"/>
          <p:nvPr/>
        </p:nvSpPr>
        <p:spPr>
          <a:xfrm>
            <a:off x="10882216" y="1183146"/>
            <a:ext cx="933877" cy="310105"/>
          </a:xfrm>
          <a:prstGeom prst="rect">
            <a:avLst/>
          </a:prstGeom>
          <a:solidFill>
            <a:schemeClr val="bg1">
              <a:lumMod val="75000"/>
            </a:schemeClr>
          </a:solidFill>
        </p:spPr>
        <p:txBody>
          <a:bodyPr vert="horz" wrap="none" lIns="0" tIns="0" rIns="0" bIns="0" rtlCol="0">
            <a:noAutofit/>
          </a:bodyPr>
          <a:lstStyle/>
          <a:p>
            <a:pPr algn="ctr"/>
            <a:r>
              <a:rPr lang="en-US" sz="1067" dirty="0">
                <a:solidFill>
                  <a:srgbClr val="003C71"/>
                </a:solidFill>
              </a:rPr>
              <a:t>CSP Value-add</a:t>
            </a:r>
          </a:p>
          <a:p>
            <a:pPr algn="ctr"/>
            <a:r>
              <a:rPr lang="en-US" sz="1067" dirty="0">
                <a:solidFill>
                  <a:srgbClr val="003C71"/>
                </a:solidFill>
              </a:rPr>
              <a:t>services</a:t>
            </a:r>
          </a:p>
          <a:p>
            <a:pPr algn="ctr"/>
            <a:endParaRPr lang="en-US" sz="1067" dirty="0">
              <a:solidFill>
                <a:srgbClr val="003C71"/>
              </a:solidFill>
            </a:endParaRPr>
          </a:p>
        </p:txBody>
      </p:sp>
      <p:sp>
        <p:nvSpPr>
          <p:cNvPr id="98" name="TextBox 97"/>
          <p:cNvSpPr txBox="1"/>
          <p:nvPr/>
        </p:nvSpPr>
        <p:spPr>
          <a:xfrm>
            <a:off x="10337937" y="151215"/>
            <a:ext cx="659659" cy="326421"/>
          </a:xfrm>
          <a:prstGeom prst="rect">
            <a:avLst/>
          </a:prstGeom>
          <a:noFill/>
        </p:spPr>
        <p:txBody>
          <a:bodyPr vert="horz" wrap="none" lIns="0" tIns="0" rIns="0" bIns="0" rtlCol="0">
            <a:noAutofit/>
          </a:bodyPr>
          <a:lstStyle/>
          <a:p>
            <a:pPr algn="ctr"/>
            <a:r>
              <a:rPr lang="en-US" sz="1067" dirty="0"/>
              <a:t>Control</a:t>
            </a:r>
          </a:p>
          <a:p>
            <a:pPr algn="ctr"/>
            <a:r>
              <a:rPr lang="en-US" sz="1067" dirty="0"/>
              <a:t>loops</a:t>
            </a:r>
          </a:p>
        </p:txBody>
      </p:sp>
      <p:sp>
        <p:nvSpPr>
          <p:cNvPr id="99" name="TextBox 98"/>
          <p:cNvSpPr txBox="1"/>
          <p:nvPr/>
        </p:nvSpPr>
        <p:spPr>
          <a:xfrm>
            <a:off x="10755327" y="2038877"/>
            <a:ext cx="752311" cy="321103"/>
          </a:xfrm>
          <a:prstGeom prst="rect">
            <a:avLst/>
          </a:prstGeom>
          <a:solidFill>
            <a:srgbClr val="00B050"/>
          </a:solidFill>
        </p:spPr>
        <p:txBody>
          <a:bodyPr vert="horz" wrap="none" lIns="0" tIns="0" rIns="0" bIns="0" rtlCol="0">
            <a:noAutofit/>
          </a:bodyPr>
          <a:lstStyle/>
          <a:p>
            <a:pPr algn="ctr"/>
            <a:r>
              <a:rPr lang="en-US" sz="1067" dirty="0">
                <a:solidFill>
                  <a:schemeClr val="bg1"/>
                </a:solidFill>
              </a:rPr>
              <a:t>Operations</a:t>
            </a:r>
          </a:p>
          <a:p>
            <a:pPr algn="ctr"/>
            <a:r>
              <a:rPr lang="en-US" sz="1067" dirty="0">
                <a:solidFill>
                  <a:schemeClr val="bg1"/>
                </a:solidFill>
              </a:rPr>
              <a:t>learning</a:t>
            </a:r>
          </a:p>
          <a:p>
            <a:pPr algn="ctr"/>
            <a:endParaRPr lang="en-US" sz="1067" dirty="0">
              <a:solidFill>
                <a:schemeClr val="bg1"/>
              </a:solidFill>
            </a:endParaRPr>
          </a:p>
        </p:txBody>
      </p:sp>
    </p:spTree>
    <p:custDataLst>
      <p:tags r:id="rId1"/>
    </p:custDataLst>
    <p:extLst>
      <p:ext uri="{BB962C8B-B14F-4D97-AF65-F5344CB8AC3E}">
        <p14:creationId xmlns:p14="http://schemas.microsoft.com/office/powerpoint/2010/main" val="7085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8869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616" y="336191"/>
            <a:ext cx="11430001" cy="609398"/>
          </a:xfrm>
        </p:spPr>
        <p:txBody>
          <a:bodyPr/>
          <a:lstStyle/>
          <a:p>
            <a:r>
              <a:rPr lang="en-US" sz="48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GENERALIZE Platform for Industrial </a:t>
            </a:r>
            <a:r>
              <a:rPr lang="en-US" sz="480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Control ApplicatioNS</a:t>
            </a:r>
            <a:endParaRPr lang="en-US" dirty="0"/>
          </a:p>
        </p:txBody>
      </p:sp>
      <p:grpSp>
        <p:nvGrpSpPr>
          <p:cNvPr id="128" name="Group 127"/>
          <p:cNvGrpSpPr/>
          <p:nvPr/>
        </p:nvGrpSpPr>
        <p:grpSpPr>
          <a:xfrm>
            <a:off x="404615" y="2006600"/>
            <a:ext cx="4978400" cy="4226560"/>
            <a:chOff x="303461" y="1504950"/>
            <a:chExt cx="3733800" cy="3169920"/>
          </a:xfrm>
        </p:grpSpPr>
        <p:pic>
          <p:nvPicPr>
            <p:cNvPr id="15" name="Picture 14" descr="moti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6213" y="3344419"/>
              <a:ext cx="819989" cy="506110"/>
            </a:xfrm>
            <a:prstGeom prst="rect">
              <a:avLst/>
            </a:prstGeom>
            <a:effectLst>
              <a:outerShdw blurRad="206375" dist="165100" dir="5400000" algn="tl" rotWithShape="0">
                <a:srgbClr val="000000">
                  <a:alpha val="43000"/>
                </a:srgbClr>
              </a:outerShdw>
            </a:effectLst>
          </p:spPr>
        </p:pic>
        <p:sp>
          <p:nvSpPr>
            <p:cNvPr id="79" name="Rounded Rectangle 78"/>
            <p:cNvSpPr/>
            <p:nvPr/>
          </p:nvSpPr>
          <p:spPr bwMode="gray">
            <a:xfrm>
              <a:off x="1476441" y="3590162"/>
              <a:ext cx="1219200" cy="1524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Smart Controller(s)</a:t>
              </a:r>
            </a:p>
          </p:txBody>
        </p:sp>
        <p:sp>
          <p:nvSpPr>
            <p:cNvPr id="20" name="Rounded Rectangle 19"/>
            <p:cNvSpPr/>
            <p:nvPr/>
          </p:nvSpPr>
          <p:spPr bwMode="gray">
            <a:xfrm>
              <a:off x="303461" y="2343150"/>
              <a:ext cx="3285559" cy="914400"/>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a:solidFill>
                    <a:srgbClr val="FFFFFF"/>
                  </a:solidFill>
                  <a:ea typeface="ＭＳ Ｐゴシック" pitchFamily="34" charset="-128"/>
                </a:rPr>
                <a:t>Intel</a:t>
              </a:r>
              <a:r>
                <a:rPr lang="en-GB" sz="1200" kern="0" dirty="0">
                  <a:solidFill>
                    <a:srgbClr val="FFFFFF"/>
                  </a:solidFill>
                  <a:ea typeface="ＭＳ Ｐゴシック" pitchFamily="34" charset="-128"/>
                </a:rPr>
                <a:t>®</a:t>
              </a:r>
              <a:r>
                <a:rPr lang="en-US" sz="1200" kern="0" dirty="0">
                  <a:solidFill>
                    <a:srgbClr val="FFFFFF"/>
                  </a:solidFill>
                  <a:ea typeface="ＭＳ Ｐゴシック" pitchFamily="34" charset="-128"/>
                </a:rPr>
                <a:t> </a:t>
              </a:r>
              <a:br>
                <a:rPr lang="en-US" sz="1200" kern="0" dirty="0">
                  <a:solidFill>
                    <a:srgbClr val="FFFFFF"/>
                  </a:solidFill>
                  <a:ea typeface="ＭＳ Ｐゴシック" pitchFamily="34" charset="-128"/>
                </a:rPr>
              </a:br>
              <a:r>
                <a:rPr lang="en-US" sz="1200" kern="0" dirty="0">
                  <a:solidFill>
                    <a:srgbClr val="FFFFFF"/>
                  </a:solidFill>
                  <a:ea typeface="ＭＳ Ｐゴシック" pitchFamily="34" charset="-128"/>
                </a:rPr>
                <a:t>Software</a:t>
              </a:r>
            </a:p>
          </p:txBody>
        </p:sp>
        <p:sp>
          <p:nvSpPr>
            <p:cNvPr id="21" name="Rounded Rectangle 20"/>
            <p:cNvSpPr/>
            <p:nvPr/>
          </p:nvSpPr>
          <p:spPr bwMode="gray">
            <a:xfrm>
              <a:off x="9130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Control</a:t>
              </a:r>
            </a:p>
            <a:p>
              <a:pPr algn="ctr">
                <a:defRPr/>
              </a:pPr>
              <a:r>
                <a:rPr lang="en-US" sz="1067" kern="0" dirty="0">
                  <a:solidFill>
                    <a:schemeClr val="tx2"/>
                  </a:solidFill>
                  <a:ea typeface="ＭＳ Ｐゴシック" pitchFamily="34" charset="-128"/>
                </a:rPr>
                <a:t>Node(s)</a:t>
              </a:r>
            </a:p>
          </p:txBody>
        </p:sp>
        <p:sp>
          <p:nvSpPr>
            <p:cNvPr id="22" name="Rounded Rectangle 21"/>
            <p:cNvSpPr/>
            <p:nvPr/>
          </p:nvSpPr>
          <p:spPr bwMode="gray">
            <a:xfrm>
              <a:off x="2598117" y="2410679"/>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Storage</a:t>
              </a:r>
            </a:p>
            <a:p>
              <a:pPr algn="ctr">
                <a:defRPr/>
              </a:pPr>
              <a:r>
                <a:rPr lang="en-US" sz="1067" kern="0" dirty="0">
                  <a:solidFill>
                    <a:schemeClr val="tx2"/>
                  </a:solidFill>
                  <a:ea typeface="ＭＳ Ｐゴシック" pitchFamily="34" charset="-128"/>
                </a:rPr>
                <a:t>Node(s)</a:t>
              </a:r>
            </a:p>
          </p:txBody>
        </p:sp>
        <p:sp>
          <p:nvSpPr>
            <p:cNvPr id="24" name="Rectangle 23"/>
            <p:cNvSpPr/>
            <p:nvPr/>
          </p:nvSpPr>
          <p:spPr bwMode="gray">
            <a:xfrm>
              <a:off x="333941" y="4217670"/>
              <a:ext cx="3352800" cy="4572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25" name="Rectangle 24"/>
            <p:cNvSpPr/>
            <p:nvPr/>
          </p:nvSpPr>
          <p:spPr bwMode="gray">
            <a:xfrm>
              <a:off x="16293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28" name="Rectangle 27"/>
            <p:cNvSpPr/>
            <p:nvPr/>
          </p:nvSpPr>
          <p:spPr bwMode="gray">
            <a:xfrm>
              <a:off x="23151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Gateway</a:t>
              </a:r>
            </a:p>
          </p:txBody>
        </p:sp>
        <p:sp>
          <p:nvSpPr>
            <p:cNvPr id="29" name="Rectangle 28"/>
            <p:cNvSpPr/>
            <p:nvPr/>
          </p:nvSpPr>
          <p:spPr bwMode="gray">
            <a:xfrm>
              <a:off x="30009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30" name="Straight Connector 29"/>
            <p:cNvCxnSpPr/>
            <p:nvPr/>
          </p:nvCxnSpPr>
          <p:spPr bwMode="auto">
            <a:xfrm>
              <a:off x="2086541" y="3816714"/>
              <a:ext cx="0" cy="738836"/>
            </a:xfrm>
            <a:prstGeom prst="line">
              <a:avLst/>
            </a:prstGeom>
            <a:solidFill>
              <a:schemeClr val="accent2"/>
            </a:solidFill>
            <a:ln w="19050" cap="flat" cmpd="sng" algn="ctr">
              <a:noFill/>
              <a:prstDash val="solid"/>
              <a:round/>
              <a:headEnd type="none" w="med" len="med"/>
              <a:tailEnd type="none" w="med" len="med"/>
            </a:ln>
            <a:effectLst/>
          </p:spPr>
        </p:cxnSp>
        <p:cxnSp>
          <p:nvCxnSpPr>
            <p:cNvPr id="31" name="Straight Connector 30"/>
            <p:cNvCxnSpPr/>
            <p:nvPr/>
          </p:nvCxnSpPr>
          <p:spPr bwMode="auto">
            <a:xfrm>
              <a:off x="56254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2" name="Straight Connector 31"/>
            <p:cNvCxnSpPr/>
            <p:nvPr/>
          </p:nvCxnSpPr>
          <p:spPr bwMode="auto">
            <a:xfrm>
              <a:off x="3949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3" name="Straight Connector 32"/>
            <p:cNvCxnSpPr/>
            <p:nvPr/>
          </p:nvCxnSpPr>
          <p:spPr bwMode="auto">
            <a:xfrm>
              <a:off x="17665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4" name="Straight Connector 33"/>
            <p:cNvCxnSpPr/>
            <p:nvPr/>
          </p:nvCxnSpPr>
          <p:spPr bwMode="auto">
            <a:xfrm>
              <a:off x="24523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5" name="Straight Connector 34"/>
            <p:cNvCxnSpPr/>
            <p:nvPr/>
          </p:nvCxnSpPr>
          <p:spPr bwMode="auto">
            <a:xfrm>
              <a:off x="31381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6" name="Straight Connector 35"/>
            <p:cNvCxnSpPr/>
            <p:nvPr/>
          </p:nvCxnSpPr>
          <p:spPr bwMode="auto">
            <a:xfrm>
              <a:off x="1141661" y="28003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7" name="Straight Connector 36"/>
            <p:cNvCxnSpPr/>
            <p:nvPr/>
          </p:nvCxnSpPr>
          <p:spPr bwMode="auto">
            <a:xfrm>
              <a:off x="2826717" y="2791679"/>
              <a:ext cx="0" cy="228600"/>
            </a:xfrm>
            <a:prstGeom prst="line">
              <a:avLst/>
            </a:prstGeom>
            <a:solidFill>
              <a:schemeClr val="accent2"/>
            </a:solidFill>
            <a:ln w="19050" cap="flat" cmpd="sng" algn="ctr">
              <a:noFill/>
              <a:prstDash val="solid"/>
              <a:round/>
              <a:headEnd type="none" w="med" len="med"/>
              <a:tailEnd type="none" w="med" len="med"/>
            </a:ln>
            <a:effectLst/>
          </p:spPr>
        </p:cxnSp>
        <p:sp>
          <p:nvSpPr>
            <p:cNvPr id="38" name="Rectangle 37"/>
            <p:cNvSpPr/>
            <p:nvPr/>
          </p:nvSpPr>
          <p:spPr bwMode="gray">
            <a:xfrm>
              <a:off x="9435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39" name="Straight Connector 38"/>
            <p:cNvCxnSpPr/>
            <p:nvPr/>
          </p:nvCxnSpPr>
          <p:spPr bwMode="auto">
            <a:xfrm>
              <a:off x="2740625" y="2657726"/>
              <a:ext cx="0" cy="738836"/>
            </a:xfrm>
            <a:prstGeom prst="line">
              <a:avLst/>
            </a:prstGeom>
            <a:solidFill>
              <a:schemeClr val="accent2"/>
            </a:solidFill>
            <a:ln w="19050" cap="flat" cmpd="sng" algn="ctr">
              <a:noFill/>
              <a:prstDash val="solid"/>
              <a:round/>
              <a:headEnd type="none" w="med" len="med"/>
              <a:tailEnd type="none" w="med" len="med"/>
            </a:ln>
            <a:effectLst/>
          </p:spPr>
        </p:cxnSp>
        <p:sp>
          <p:nvSpPr>
            <p:cNvPr id="40" name="Rounded Rectangle 39"/>
            <p:cNvSpPr/>
            <p:nvPr/>
          </p:nvSpPr>
          <p:spPr bwMode="gray">
            <a:xfrm>
              <a:off x="1446461" y="2419350"/>
              <a:ext cx="1076375"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vCPU</a:t>
              </a:r>
            </a:p>
          </p:txBody>
        </p:sp>
        <p:pic>
          <p:nvPicPr>
            <p:cNvPr id="41"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203082" y="3750296"/>
              <a:ext cx="269047" cy="176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Connector 43"/>
            <p:cNvCxnSpPr/>
            <p:nvPr/>
          </p:nvCxnSpPr>
          <p:spPr bwMode="auto">
            <a:xfrm>
              <a:off x="1266946" y="4063282"/>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5" name="Straight Connector 44"/>
            <p:cNvCxnSpPr/>
            <p:nvPr/>
          </p:nvCxnSpPr>
          <p:spPr bwMode="auto">
            <a:xfrm>
              <a:off x="2443104" y="406046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3128904" y="406046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7" name="Straight Connector 46"/>
            <p:cNvCxnSpPr/>
            <p:nvPr/>
          </p:nvCxnSpPr>
          <p:spPr bwMode="auto">
            <a:xfrm>
              <a:off x="1163607"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8" name="Straight Connector 47"/>
            <p:cNvCxnSpPr/>
            <p:nvPr/>
          </p:nvCxnSpPr>
          <p:spPr bwMode="auto">
            <a:xfrm>
              <a:off x="2825140" y="2786875"/>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9" name="Straight Connector 48"/>
            <p:cNvCxnSpPr/>
            <p:nvPr/>
          </p:nvCxnSpPr>
          <p:spPr bwMode="auto">
            <a:xfrm>
              <a:off x="2083194" y="3801258"/>
              <a:ext cx="3347" cy="492612"/>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50" name="Straight Connector 49"/>
            <p:cNvCxnSpPr>
              <a:stCxn id="51" idx="5"/>
            </p:cNvCxnSpPr>
            <p:nvPr/>
          </p:nvCxnSpPr>
          <p:spPr bwMode="auto">
            <a:xfrm>
              <a:off x="2056061" y="3136512"/>
              <a:ext cx="2" cy="213247"/>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51" name="Left-Right Arrow 50"/>
            <p:cNvSpPr/>
            <p:nvPr/>
          </p:nvSpPr>
          <p:spPr bwMode="gray">
            <a:xfrm>
              <a:off x="913061" y="2813826"/>
              <a:ext cx="2286000" cy="430248"/>
            </a:xfrm>
            <a:prstGeom prst="leftRightArrow">
              <a:avLst>
                <a:gd name="adj1" fmla="val 50000"/>
                <a:gd name="adj2" fmla="val 32289"/>
              </a:avLst>
            </a:prstGeom>
            <a:solidFill>
              <a:srgbClr val="002060"/>
            </a:solidFill>
            <a:ln w="9525">
              <a:noFill/>
              <a:round/>
              <a:headEnd/>
              <a:tailEnd/>
            </a:ln>
            <a:effectLst/>
            <a:extLst/>
          </p:spPr>
          <p:txBody>
            <a:bodyPr wrap="square" rtlCol="0" anchor="ctr"/>
            <a:lstStyle/>
            <a:p>
              <a:pPr algn="ctr" defTabSz="1219170">
                <a:lnSpc>
                  <a:spcPct val="90000"/>
                </a:lnSpc>
                <a:spcBef>
                  <a:spcPts val="800"/>
                </a:spcBef>
              </a:pPr>
              <a:r>
                <a:rPr lang="en-US" sz="1200" dirty="0">
                  <a:solidFill>
                    <a:srgbClr val="FFFF00"/>
                  </a:solidFill>
                  <a:ea typeface="ＭＳ Ｐゴシック" charset="0"/>
                  <a:cs typeface="ＭＳ Ｐゴシック" charset="0"/>
                </a:rPr>
                <a:t>Industrial-Grade </a:t>
              </a:r>
              <a:r>
                <a:rPr lang="en-US" sz="1200" dirty="0" smtClean="0">
                  <a:solidFill>
                    <a:srgbClr val="FFFF00"/>
                  </a:solidFill>
                  <a:ea typeface="ＭＳ Ｐゴシック" charset="0"/>
                  <a:cs typeface="ＭＳ Ｐゴシック" charset="0"/>
                </a:rPr>
                <a:t>Networking</a:t>
              </a:r>
              <a:endParaRPr lang="en-US" sz="1200" dirty="0">
                <a:solidFill>
                  <a:srgbClr val="FFFF00"/>
                </a:solidFill>
                <a:ea typeface="ＭＳ Ｐゴシック" charset="0"/>
                <a:cs typeface="ＭＳ Ｐゴシック" charset="0"/>
              </a:endParaRPr>
            </a:p>
          </p:txBody>
        </p:sp>
        <p:sp>
          <p:nvSpPr>
            <p:cNvPr id="52" name="Left-Right Arrow 51"/>
            <p:cNvSpPr/>
            <p:nvPr/>
          </p:nvSpPr>
          <p:spPr bwMode="gray">
            <a:xfrm>
              <a:off x="1019740" y="3850717"/>
              <a:ext cx="2362201" cy="3048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53" name="Group 52"/>
            <p:cNvGrpSpPr/>
            <p:nvPr/>
          </p:nvGrpSpPr>
          <p:grpSpPr>
            <a:xfrm>
              <a:off x="303461" y="1504950"/>
              <a:ext cx="3733800" cy="914400"/>
              <a:chOff x="303461" y="1504950"/>
              <a:chExt cx="3733800" cy="914400"/>
            </a:xfrm>
          </p:grpSpPr>
          <p:sp>
            <p:nvSpPr>
              <p:cNvPr id="54" name="Rectangle 53"/>
              <p:cNvSpPr/>
              <p:nvPr/>
            </p:nvSpPr>
            <p:spPr bwMode="gray">
              <a:xfrm>
                <a:off x="303461" y="1504950"/>
                <a:ext cx="3285559" cy="6858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55" name="Rounded Rectangle 54"/>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Virtual Machine</a:t>
                </a:r>
              </a:p>
            </p:txBody>
          </p:sp>
          <p:sp>
            <p:nvSpPr>
              <p:cNvPr id="56" name="Rounded Rectangle 55"/>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57" name="Rounded Rectangle 56"/>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cxnSp>
            <p:nvCxnSpPr>
              <p:cNvPr id="63" name="Straight Connector 62"/>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4" name="Straight Connector 63"/>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5" name="Straight Connector 64"/>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6" name="Straight Connector 65"/>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grpSp>
            <p:nvGrpSpPr>
              <p:cNvPr id="67" name="Group 66"/>
              <p:cNvGrpSpPr/>
              <p:nvPr/>
            </p:nvGrpSpPr>
            <p:grpSpPr>
              <a:xfrm>
                <a:off x="2887734" y="1588768"/>
                <a:ext cx="525780" cy="478775"/>
                <a:chOff x="2889073" y="1207768"/>
                <a:chExt cx="525780" cy="478775"/>
              </a:xfrm>
              <a:effectLst/>
            </p:grpSpPr>
            <p:pic>
              <p:nvPicPr>
                <p:cNvPr id="74" name="Picture 6" descr="Image result for vxworks 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2889073" y="1207768"/>
                  <a:ext cx="525780" cy="228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5" name="Picture 2" descr="Image result for windows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06734" y="1505092"/>
                  <a:ext cx="202315" cy="18145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68" name="Picture 6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2887734" y="1779205"/>
                <a:ext cx="240314" cy="359118"/>
              </a:xfrm>
              <a:prstGeom prst="rect">
                <a:avLst/>
              </a:prstGeom>
              <a:effectLst/>
            </p:spPr>
          </p:pic>
          <p:cxnSp>
            <p:nvCxnSpPr>
              <p:cNvPr id="69" name="Straight Connector 68"/>
              <p:cNvCxnSpPr>
                <a:stCxn id="55"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0" name="Straight Connector 69"/>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86" name="Rounded Rectangle 85"/>
              <p:cNvSpPr/>
              <p:nvPr/>
            </p:nvSpPr>
            <p:spPr bwMode="gray">
              <a:xfrm>
                <a:off x="2056063" y="1817226"/>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HMI</a:t>
                </a:r>
              </a:p>
            </p:txBody>
          </p:sp>
        </p:grpSp>
        <p:sp>
          <p:nvSpPr>
            <p:cNvPr id="81" name="Up-Down Arrow 80"/>
            <p:cNvSpPr/>
            <p:nvPr/>
          </p:nvSpPr>
          <p:spPr>
            <a:xfrm rot="16200000">
              <a:off x="1772503" y="1441599"/>
              <a:ext cx="359228" cy="1577020"/>
            </a:xfrm>
            <a:prstGeom prst="upDownArrow">
              <a:avLst>
                <a:gd name="adj1" fmla="val 25525"/>
                <a:gd name="adj2" fmla="val 30420"/>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2" name="TextBox 81">
              <a:extLst>
                <a:ext uri="{FF2B5EF4-FFF2-40B4-BE49-F238E27FC236}">
                  <a16:creationId xmlns="" xmlns:a16="http://schemas.microsoft.com/office/drawing/2014/main" id="{7371A7E9-505B-41B0-8125-ABBED64C22AE}"/>
                </a:ext>
              </a:extLst>
            </p:cNvPr>
            <p:cNvSpPr txBox="1"/>
            <p:nvPr/>
          </p:nvSpPr>
          <p:spPr>
            <a:xfrm>
              <a:off x="1022944" y="2119064"/>
              <a:ext cx="1694933" cy="223091"/>
            </a:xfrm>
            <a:prstGeom prst="rect">
              <a:avLst/>
            </a:prstGeom>
            <a:noFill/>
          </p:spPr>
          <p:txBody>
            <a:bodyPr wrap="square" rtlCol="0">
              <a:spAutoFit/>
            </a:bodyPr>
            <a:lstStyle/>
            <a:p>
              <a:pPr algn="ctr"/>
              <a:r>
                <a:rPr lang="de-AT" sz="1300" dirty="0" smtClean="0">
                  <a:solidFill>
                    <a:schemeClr val="accent4"/>
                  </a:solidFill>
                  <a:effectLst>
                    <a:outerShdw blurRad="38100" dist="38100" dir="2700000" algn="tl">
                      <a:srgbClr val="000000">
                        <a:alpha val="43137"/>
                      </a:srgbClr>
                    </a:outerShdw>
                  </a:effectLst>
                  <a:latin typeface="Arial Black" panose="020B0A04020102020204" pitchFamily="34" charset="0"/>
                </a:rPr>
                <a:t>vSwitch</a:t>
              </a:r>
              <a:endParaRPr lang="en-GB" sz="1300" dirty="0">
                <a:solidFill>
                  <a:schemeClr val="accent4"/>
                </a:solidFill>
                <a:effectLst>
                  <a:outerShdw blurRad="38100" dist="38100" dir="2700000" algn="tl">
                    <a:srgbClr val="000000">
                      <a:alpha val="43137"/>
                    </a:srgbClr>
                  </a:outerShdw>
                </a:effectLst>
                <a:latin typeface="Arial Black" panose="020B0A04020102020204" pitchFamily="34" charset="0"/>
              </a:endParaRPr>
            </a:p>
          </p:txBody>
        </p:sp>
        <p:cxnSp>
          <p:nvCxnSpPr>
            <p:cNvPr id="285" name="Straight Connector 284"/>
            <p:cNvCxnSpPr>
              <a:endCxn id="51" idx="1"/>
            </p:cNvCxnSpPr>
            <p:nvPr/>
          </p:nvCxnSpPr>
          <p:spPr bwMode="auto">
            <a:xfrm>
              <a:off x="2056061" y="2783826"/>
              <a:ext cx="0" cy="137562"/>
            </a:xfrm>
            <a:prstGeom prst="line">
              <a:avLst/>
            </a:prstGeom>
            <a:solidFill>
              <a:schemeClr val="accent2"/>
            </a:solidFill>
            <a:ln w="19050" cap="flat" cmpd="sng" algn="ctr">
              <a:solidFill>
                <a:schemeClr val="tx2"/>
              </a:solidFill>
              <a:prstDash val="solid"/>
              <a:round/>
              <a:headEnd type="none" w="med" len="med"/>
              <a:tailEnd type="none" w="med" len="med"/>
            </a:ln>
            <a:effectLst/>
          </p:spPr>
        </p:cxnSp>
      </p:grpSp>
      <p:pic>
        <p:nvPicPr>
          <p:cNvPr id="130" name="Picture 129" descr="moti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4117" y="4459226"/>
            <a:ext cx="1093319" cy="674813"/>
          </a:xfrm>
          <a:prstGeom prst="rect">
            <a:avLst/>
          </a:prstGeom>
          <a:effectLst>
            <a:outerShdw blurRad="206375" dist="165100" dir="5400000" algn="tl" rotWithShape="0">
              <a:srgbClr val="000000">
                <a:alpha val="43000"/>
              </a:srgbClr>
            </a:outerShdw>
          </a:effectLst>
        </p:spPr>
      </p:pic>
      <p:sp>
        <p:nvSpPr>
          <p:cNvPr id="131" name="Rounded Rectangle 130"/>
          <p:cNvSpPr/>
          <p:nvPr/>
        </p:nvSpPr>
        <p:spPr bwMode="gray">
          <a:xfrm>
            <a:off x="8317753" y="4786883"/>
            <a:ext cx="1625600" cy="2032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Smart Controller(s)</a:t>
            </a:r>
          </a:p>
        </p:txBody>
      </p:sp>
      <p:sp>
        <p:nvSpPr>
          <p:cNvPr id="132" name="Rounded Rectangle 131"/>
          <p:cNvSpPr/>
          <p:nvPr/>
        </p:nvSpPr>
        <p:spPr bwMode="gray">
          <a:xfrm>
            <a:off x="6746240" y="3518243"/>
            <a:ext cx="4206240" cy="825157"/>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a:solidFill>
                  <a:srgbClr val="FFFFFF"/>
                </a:solidFill>
                <a:ea typeface="ＭＳ Ｐゴシック" pitchFamily="34" charset="-128"/>
              </a:rPr>
              <a:t>Intel</a:t>
            </a:r>
            <a:r>
              <a:rPr lang="en-GB" sz="1200" kern="0" dirty="0">
                <a:solidFill>
                  <a:srgbClr val="FFFFFF"/>
                </a:solidFill>
                <a:ea typeface="ＭＳ Ｐゴシック" pitchFamily="34" charset="-128"/>
              </a:rPr>
              <a:t>®</a:t>
            </a:r>
            <a:r>
              <a:rPr lang="en-US" sz="1200" kern="0" dirty="0">
                <a:solidFill>
                  <a:srgbClr val="FFFFFF"/>
                </a:solidFill>
                <a:ea typeface="ＭＳ Ｐゴシック" pitchFamily="34" charset="-128"/>
              </a:rPr>
              <a:t/>
            </a:r>
            <a:br>
              <a:rPr lang="en-US" sz="1200" kern="0" dirty="0">
                <a:solidFill>
                  <a:srgbClr val="FFFFFF"/>
                </a:solidFill>
                <a:ea typeface="ＭＳ Ｐゴシック" pitchFamily="34" charset="-128"/>
              </a:rPr>
            </a:br>
            <a:r>
              <a:rPr lang="en-US" sz="1200" kern="0" dirty="0">
                <a:solidFill>
                  <a:srgbClr val="FFFFFF"/>
                </a:solidFill>
                <a:ea typeface="ＭＳ Ｐゴシック" pitchFamily="34" charset="-128"/>
              </a:rPr>
              <a:t>Software</a:t>
            </a:r>
          </a:p>
        </p:txBody>
      </p:sp>
      <p:sp>
        <p:nvSpPr>
          <p:cNvPr id="135" name="Rectangle 134"/>
          <p:cNvSpPr/>
          <p:nvPr/>
        </p:nvSpPr>
        <p:spPr bwMode="gray">
          <a:xfrm>
            <a:off x="6794420" y="5623560"/>
            <a:ext cx="4470400" cy="6096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136" name="Rectangle 135"/>
          <p:cNvSpPr/>
          <p:nvPr/>
        </p:nvSpPr>
        <p:spPr bwMode="gray">
          <a:xfrm>
            <a:off x="85216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137" name="Rectangle 136"/>
          <p:cNvSpPr/>
          <p:nvPr/>
        </p:nvSpPr>
        <p:spPr bwMode="gray">
          <a:xfrm>
            <a:off x="94360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Gateway</a:t>
            </a:r>
          </a:p>
        </p:txBody>
      </p:sp>
      <p:sp>
        <p:nvSpPr>
          <p:cNvPr id="138" name="Rectangle 137"/>
          <p:cNvSpPr/>
          <p:nvPr/>
        </p:nvSpPr>
        <p:spPr bwMode="gray">
          <a:xfrm>
            <a:off x="103504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139" name="Straight Connector 138"/>
          <p:cNvCxnSpPr/>
          <p:nvPr/>
        </p:nvCxnSpPr>
        <p:spPr bwMode="auto">
          <a:xfrm>
            <a:off x="9131220" y="5088952"/>
            <a:ext cx="0" cy="985115"/>
          </a:xfrm>
          <a:prstGeom prst="line">
            <a:avLst/>
          </a:prstGeom>
          <a:solidFill>
            <a:schemeClr val="accent2"/>
          </a:solidFill>
          <a:ln w="19050" cap="flat" cmpd="sng" algn="ctr">
            <a:noFill/>
            <a:prstDash val="solid"/>
            <a:round/>
            <a:headEnd type="none" w="med" len="med"/>
            <a:tailEnd type="none" w="med" len="med"/>
          </a:ln>
          <a:effectLst/>
        </p:spPr>
      </p:cxnSp>
      <p:cxnSp>
        <p:nvCxnSpPr>
          <p:cNvPr id="140" name="Straight Connector 139"/>
          <p:cNvCxnSpPr/>
          <p:nvPr/>
        </p:nvCxnSpPr>
        <p:spPr bwMode="auto">
          <a:xfrm>
            <a:off x="709922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1" name="Straight Connector 140"/>
          <p:cNvCxnSpPr/>
          <p:nvPr/>
        </p:nvCxnSpPr>
        <p:spPr bwMode="auto">
          <a:xfrm>
            <a:off x="68757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2" name="Straight Connector 141"/>
          <p:cNvCxnSpPr/>
          <p:nvPr/>
        </p:nvCxnSpPr>
        <p:spPr bwMode="auto">
          <a:xfrm>
            <a:off x="87045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3" name="Straight Connector 142"/>
          <p:cNvCxnSpPr/>
          <p:nvPr/>
        </p:nvCxnSpPr>
        <p:spPr bwMode="auto">
          <a:xfrm>
            <a:off x="96189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4" name="Straight Connector 143"/>
          <p:cNvCxnSpPr/>
          <p:nvPr/>
        </p:nvCxnSpPr>
        <p:spPr bwMode="auto">
          <a:xfrm>
            <a:off x="105333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6" name="Straight Connector 145"/>
          <p:cNvCxnSpPr/>
          <p:nvPr/>
        </p:nvCxnSpPr>
        <p:spPr bwMode="auto">
          <a:xfrm>
            <a:off x="10341641" y="3722239"/>
            <a:ext cx="0" cy="304800"/>
          </a:xfrm>
          <a:prstGeom prst="line">
            <a:avLst/>
          </a:prstGeom>
          <a:solidFill>
            <a:schemeClr val="accent2"/>
          </a:solidFill>
          <a:ln w="19050" cap="flat" cmpd="sng" algn="ctr">
            <a:noFill/>
            <a:prstDash val="solid"/>
            <a:round/>
            <a:headEnd type="none" w="med" len="med"/>
            <a:tailEnd type="none" w="med" len="med"/>
          </a:ln>
          <a:effectLst/>
        </p:spPr>
      </p:cxnSp>
      <p:sp>
        <p:nvSpPr>
          <p:cNvPr id="147" name="Rectangle 146"/>
          <p:cNvSpPr/>
          <p:nvPr/>
        </p:nvSpPr>
        <p:spPr bwMode="gray">
          <a:xfrm>
            <a:off x="76072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148" name="Straight Connector 147"/>
          <p:cNvCxnSpPr/>
          <p:nvPr/>
        </p:nvCxnSpPr>
        <p:spPr bwMode="auto">
          <a:xfrm>
            <a:off x="10226852" y="3543635"/>
            <a:ext cx="0" cy="985115"/>
          </a:xfrm>
          <a:prstGeom prst="line">
            <a:avLst/>
          </a:prstGeom>
          <a:solidFill>
            <a:schemeClr val="accent2"/>
          </a:solidFill>
          <a:ln w="19050" cap="flat" cmpd="sng" algn="ctr">
            <a:noFill/>
            <a:prstDash val="solid"/>
            <a:round/>
            <a:headEnd type="none" w="med" len="med"/>
            <a:tailEnd type="none" w="med" len="med"/>
          </a:ln>
          <a:effectLst/>
        </p:spPr>
      </p:cxnSp>
      <p:pic>
        <p:nvPicPr>
          <p:cNvPr id="150"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286609" y="5000395"/>
            <a:ext cx="358729" cy="235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p:cNvCxnSpPr/>
          <p:nvPr/>
        </p:nvCxnSpPr>
        <p:spPr bwMode="auto">
          <a:xfrm>
            <a:off x="8038427" y="5417709"/>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2" name="Straight Connector 151"/>
          <p:cNvCxnSpPr/>
          <p:nvPr/>
        </p:nvCxnSpPr>
        <p:spPr bwMode="auto">
          <a:xfrm>
            <a:off x="9809837" y="5413955"/>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3" name="Straight Connector 152"/>
          <p:cNvCxnSpPr/>
          <p:nvPr/>
        </p:nvCxnSpPr>
        <p:spPr bwMode="auto">
          <a:xfrm>
            <a:off x="10718997" y="5388289"/>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5" name="Straight Connector 154"/>
          <p:cNvCxnSpPr>
            <a:endCxn id="130" idx="0"/>
          </p:cNvCxnSpPr>
          <p:nvPr/>
        </p:nvCxnSpPr>
        <p:spPr bwMode="auto">
          <a:xfrm>
            <a:off x="9090776" y="3711769"/>
            <a:ext cx="1" cy="747457"/>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6" name="Straight Connector 155"/>
          <p:cNvCxnSpPr/>
          <p:nvPr/>
        </p:nvCxnSpPr>
        <p:spPr bwMode="auto">
          <a:xfrm>
            <a:off x="9126758" y="5068344"/>
            <a:ext cx="4463" cy="65681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59" name="Left-Right Arrow 158"/>
          <p:cNvSpPr/>
          <p:nvPr/>
        </p:nvSpPr>
        <p:spPr bwMode="gray">
          <a:xfrm>
            <a:off x="7708820" y="5134289"/>
            <a:ext cx="3149601" cy="4064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160" name="Group 159"/>
          <p:cNvGrpSpPr/>
          <p:nvPr/>
        </p:nvGrpSpPr>
        <p:grpSpPr>
          <a:xfrm>
            <a:off x="6746241" y="2006599"/>
            <a:ext cx="5209460" cy="1424039"/>
            <a:chOff x="130166" y="1504949"/>
            <a:chExt cx="3907095" cy="1068029"/>
          </a:xfrm>
        </p:grpSpPr>
        <p:sp>
          <p:nvSpPr>
            <p:cNvPr id="165" name="Rectangle 164"/>
            <p:cNvSpPr/>
            <p:nvPr/>
          </p:nvSpPr>
          <p:spPr bwMode="gray">
            <a:xfrm>
              <a:off x="130166" y="1504949"/>
              <a:ext cx="3154680" cy="1068029"/>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Native RTOS + </a:t>
              </a:r>
            </a:p>
            <a:p>
              <a:pPr defTabSz="1219170">
                <a:lnSpc>
                  <a:spcPct val="114000"/>
                </a:lnSpc>
              </a:pPr>
              <a:r>
                <a:rPr lang="en-US" sz="1200" dirty="0">
                  <a:solidFill>
                    <a:schemeClr val="bg1"/>
                  </a:solidFill>
                  <a:ea typeface="ＭＳ Ｐゴシック" charset="0"/>
                  <a:cs typeface="ＭＳ Ｐゴシック" charset="0"/>
                </a:rPr>
                <a:t>Para-Virtualized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166" name="Rounded Rectangle 165"/>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RTOS Native</a:t>
              </a:r>
            </a:p>
          </p:txBody>
        </p:sp>
        <p:sp>
          <p:nvSpPr>
            <p:cNvPr id="167" name="Rounded Rectangle 166"/>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168" name="Rounded Rectangle 167"/>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Containerized</a:t>
              </a:r>
            </a:p>
          </p:txBody>
        </p:sp>
        <p:cxnSp>
          <p:nvCxnSpPr>
            <p:cNvPr id="169" name="Straight Connector 168"/>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0" name="Straight Connector 169"/>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1" name="Straight Connector 170"/>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2" name="Straight Connector 171"/>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pic>
          <p:nvPicPr>
            <p:cNvPr id="174" name="Picture 17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2880582" y="1683531"/>
              <a:ext cx="240314" cy="359118"/>
            </a:xfrm>
            <a:prstGeom prst="rect">
              <a:avLst/>
            </a:prstGeom>
            <a:effectLst/>
          </p:spPr>
        </p:pic>
        <p:cxnSp>
          <p:nvCxnSpPr>
            <p:cNvPr id="175" name="Straight Connector 174"/>
            <p:cNvCxnSpPr>
              <a:stCxn id="166"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76" name="Straight Connector 175"/>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77" name="Rounded Rectangle 176"/>
            <p:cNvSpPr/>
            <p:nvPr/>
          </p:nvSpPr>
          <p:spPr bwMode="gray">
            <a:xfrm>
              <a:off x="2056063" y="1817226"/>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Analytics</a:t>
              </a:r>
            </a:p>
          </p:txBody>
        </p:sp>
      </p:grpSp>
      <p:sp>
        <p:nvSpPr>
          <p:cNvPr id="162" name="Up-Down Arrow 161"/>
          <p:cNvSpPr/>
          <p:nvPr/>
        </p:nvSpPr>
        <p:spPr>
          <a:xfrm rot="16200000">
            <a:off x="8931783" y="3172842"/>
            <a:ext cx="478971" cy="1755156"/>
          </a:xfrm>
          <a:prstGeom prst="upDownArrow">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1" name="Subtitle 180"/>
          <p:cNvSpPr>
            <a:spLocks noGrp="1"/>
          </p:cNvSpPr>
          <p:nvPr>
            <p:ph type="subTitle" idx="1"/>
          </p:nvPr>
        </p:nvSpPr>
        <p:spPr>
          <a:xfrm>
            <a:off x="404616" y="1266173"/>
            <a:ext cx="11431785" cy="410369"/>
          </a:xfrm>
        </p:spPr>
        <p:txBody>
          <a:bodyPr/>
          <a:lstStyle/>
          <a:p>
            <a:r>
              <a:rPr lang="en-US" dirty="0"/>
              <a:t>SDIS for Industrial Control using </a:t>
            </a:r>
            <a:r>
              <a:rPr lang="en-US" i="1" dirty="0" smtClean="0"/>
              <a:t>Smart-Controller</a:t>
            </a:r>
            <a:r>
              <a:rPr lang="en-US" dirty="0" smtClean="0"/>
              <a:t> nodes</a:t>
            </a:r>
            <a:endParaRPr lang="en-US" dirty="0"/>
          </a:p>
        </p:txBody>
      </p:sp>
      <p:sp>
        <p:nvSpPr>
          <p:cNvPr id="149" name="Rounded Rectangle 148"/>
          <p:cNvSpPr/>
          <p:nvPr/>
        </p:nvSpPr>
        <p:spPr bwMode="gray">
          <a:xfrm>
            <a:off x="8293690" y="3111843"/>
            <a:ext cx="1865399" cy="61148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User-set CPU &amp; Cache </a:t>
            </a:r>
            <a:r>
              <a:rPr lang="en-US" sz="1067" kern="0" dirty="0" err="1">
                <a:solidFill>
                  <a:schemeClr val="tx2"/>
                </a:solidFill>
                <a:ea typeface="ＭＳ Ｐゴシック" pitchFamily="34" charset="-128"/>
              </a:rPr>
              <a:t>QoS</a:t>
            </a:r>
            <a:endParaRPr lang="en-US" sz="1067" kern="0" dirty="0">
              <a:solidFill>
                <a:schemeClr val="tx2"/>
              </a:solidFill>
              <a:ea typeface="ＭＳ Ｐゴシック" pitchFamily="34" charset="-128"/>
            </a:endParaRPr>
          </a:p>
          <a:p>
            <a:pPr algn="ctr">
              <a:defRPr/>
            </a:pPr>
            <a:r>
              <a:rPr lang="en-US" sz="1067" kern="0" dirty="0">
                <a:solidFill>
                  <a:schemeClr val="tx2"/>
                </a:solidFill>
                <a:ea typeface="ＭＳ Ｐゴシック" pitchFamily="34" charset="-128"/>
              </a:rPr>
              <a:t>(</a:t>
            </a:r>
            <a:r>
              <a:rPr lang="en-US" sz="1067" kern="0" dirty="0" err="1">
                <a:solidFill>
                  <a:schemeClr val="tx2"/>
                </a:solidFill>
                <a:ea typeface="ＭＳ Ｐゴシック" pitchFamily="34" charset="-128"/>
              </a:rPr>
              <a:t>cgroup</a:t>
            </a:r>
            <a:r>
              <a:rPr lang="en-US" sz="1067" kern="0" dirty="0">
                <a:solidFill>
                  <a:schemeClr val="tx2"/>
                </a:solidFill>
                <a:ea typeface="ＭＳ Ｐゴシック" pitchFamily="34" charset="-128"/>
              </a:rPr>
              <a:t>, </a:t>
            </a:r>
            <a:r>
              <a:rPr lang="en-US" sz="1067" kern="0" dirty="0" err="1">
                <a:solidFill>
                  <a:schemeClr val="tx2"/>
                </a:solidFill>
                <a:ea typeface="ＭＳ Ｐゴシック" pitchFamily="34" charset="-128"/>
              </a:rPr>
              <a:t>taskset</a:t>
            </a:r>
            <a:r>
              <a:rPr lang="en-US" sz="1067" kern="0" dirty="0">
                <a:solidFill>
                  <a:schemeClr val="tx2"/>
                </a:solidFill>
                <a:ea typeface="ＭＳ Ｐゴシック" pitchFamily="34" charset="-128"/>
              </a:rPr>
              <a:t>, …)</a:t>
            </a:r>
          </a:p>
        </p:txBody>
      </p:sp>
      <p:sp>
        <p:nvSpPr>
          <p:cNvPr id="3" name="TextBox 2"/>
          <p:cNvSpPr txBox="1"/>
          <p:nvPr/>
        </p:nvSpPr>
        <p:spPr>
          <a:xfrm>
            <a:off x="5404559" y="3790701"/>
            <a:ext cx="753103" cy="502766"/>
          </a:xfrm>
          <a:prstGeom prst="rect">
            <a:avLst/>
          </a:prstGeom>
          <a:noFill/>
        </p:spPr>
        <p:txBody>
          <a:bodyPr wrap="square" rtlCol="0">
            <a:spAutoFit/>
          </a:bodyPr>
          <a:lstStyle/>
          <a:p>
            <a:r>
              <a:rPr lang="en-US" sz="2667" b="1" dirty="0">
                <a:solidFill>
                  <a:schemeClr val="tx2"/>
                </a:solidFill>
                <a:cs typeface="Neo Sans Intel"/>
              </a:rPr>
              <a:t>OR</a:t>
            </a:r>
          </a:p>
        </p:txBody>
      </p:sp>
    </p:spTree>
    <p:custDataLst>
      <p:tags r:id="rId1"/>
    </p:custDataLst>
    <p:extLst>
      <p:ext uri="{BB962C8B-B14F-4D97-AF65-F5344CB8AC3E}">
        <p14:creationId xmlns:p14="http://schemas.microsoft.com/office/powerpoint/2010/main" val="122477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a:xfrm>
            <a:off x="393699" y="326687"/>
            <a:ext cx="11798301" cy="609398"/>
          </a:xfrm>
        </p:spPr>
        <p:txBody>
          <a:bodyPr/>
          <a:lstStyle/>
          <a:p>
            <a:r>
              <a:rPr lang="en-US" sz="48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GENERALIZE Platform for Industrial Control Applications</a:t>
            </a:r>
          </a:p>
        </p:txBody>
      </p:sp>
      <p:sp>
        <p:nvSpPr>
          <p:cNvPr id="5" name="Subtitle 4"/>
          <p:cNvSpPr>
            <a:spLocks noGrp="1"/>
          </p:cNvSpPr>
          <p:nvPr>
            <p:ph type="subTitle" idx="1"/>
          </p:nvPr>
        </p:nvSpPr>
        <p:spPr>
          <a:xfrm>
            <a:off x="404616" y="1266173"/>
            <a:ext cx="11431785" cy="410369"/>
          </a:xfrm>
        </p:spPr>
        <p:txBody>
          <a:bodyPr/>
          <a:lstStyle/>
          <a:p>
            <a:r>
              <a:rPr lang="en-US" dirty="0" smtClean="0"/>
              <a:t>SDIS for Industrial Control using </a:t>
            </a:r>
            <a:r>
              <a:rPr lang="en-US" i="1" dirty="0" smtClean="0"/>
              <a:t>Real-time Operation Server</a:t>
            </a:r>
            <a:r>
              <a:rPr lang="en-US" dirty="0" smtClean="0"/>
              <a:t> node</a:t>
            </a:r>
            <a:endParaRPr lang="en-US" dirty="0"/>
          </a:p>
        </p:txBody>
      </p:sp>
      <p:sp>
        <p:nvSpPr>
          <p:cNvPr id="4" name="AutoShape 2" descr="Image result for image clock face"/>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4" name="AutoShape 2" descr="Image result for vxworks logo"/>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5" name="AutoShape 4" descr="Image result for vxworks logo"/>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9" name="Rectangle 68"/>
          <p:cNvSpPr/>
          <p:nvPr/>
        </p:nvSpPr>
        <p:spPr bwMode="gray">
          <a:xfrm>
            <a:off x="7212720" y="2006600"/>
            <a:ext cx="4775200" cy="4368800"/>
          </a:xfrm>
          <a:prstGeom prst="rect">
            <a:avLst/>
          </a:prstGeom>
          <a:noFill/>
          <a:ln w="3175">
            <a:noFill/>
            <a:round/>
            <a:headEnd/>
            <a:tailEnd/>
          </a:ln>
          <a:effectLst/>
          <a:extLst/>
        </p:spPr>
        <p:txBody>
          <a:bodyPr wrap="square" lIns="0" tIns="0" rIns="0" bIns="0" rtlCol="0" anchor="t" anchorCtr="0"/>
          <a:lstStyle/>
          <a:p>
            <a:pPr marL="232828" indent="-232828" defTabSz="1219170">
              <a:lnSpc>
                <a:spcPct val="114000"/>
              </a:lnSpc>
              <a:spcAft>
                <a:spcPts val="800"/>
              </a:spcAft>
              <a:buClr>
                <a:schemeClr val="accent1"/>
              </a:buClr>
              <a:buFont typeface="Wingdings" panose="05000000000000000000" pitchFamily="2" charset="2"/>
              <a:buChar char="§"/>
              <a:tabLst>
                <a:tab pos="1828754" algn="l"/>
              </a:tabLst>
            </a:pPr>
            <a:r>
              <a:rPr lang="en-US" sz="1467" b="1" dirty="0">
                <a:solidFill>
                  <a:schemeClr val="tx2"/>
                </a:solidFill>
                <a:ea typeface="ＭＳ Ｐゴシック" charset="0"/>
                <a:cs typeface="ＭＳ Ｐゴシック" charset="0"/>
              </a:rPr>
              <a:t>Secure infrastructure </a:t>
            </a:r>
            <a:r>
              <a:rPr lang="en-US" sz="1467" dirty="0">
                <a:solidFill>
                  <a:schemeClr val="tx2"/>
                </a:solidFill>
                <a:ea typeface="ＭＳ Ｐゴシック" charset="0"/>
                <a:cs typeface="ＭＳ Ｐゴシック" charset="0"/>
              </a:rPr>
              <a:t>that runs virtualized control functions with maximum reliability</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Dynamic scalability from one server to hundreds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Integrated compute, control and storage functions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Six nines (99.9999%) uptime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Fault-tolerant to multiple hardware and software faults with no single point of failure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Simplified installation, commissioning and maintenance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Remote monitoring, diagnostics and updates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Supports time critical industrial applications </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Supports standard guest operating systems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Runs on standard IT-class servers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Professional Services to accelerate deployment </a:t>
            </a:r>
          </a:p>
        </p:txBody>
      </p:sp>
      <p:grpSp>
        <p:nvGrpSpPr>
          <p:cNvPr id="8" name="Group 7"/>
          <p:cNvGrpSpPr/>
          <p:nvPr/>
        </p:nvGrpSpPr>
        <p:grpSpPr>
          <a:xfrm>
            <a:off x="404615" y="2006600"/>
            <a:ext cx="6502400" cy="4165600"/>
            <a:chOff x="303461" y="1504950"/>
            <a:chExt cx="4876800" cy="3124200"/>
          </a:xfrm>
        </p:grpSpPr>
        <p:grpSp>
          <p:nvGrpSpPr>
            <p:cNvPr id="67" name="Group 66"/>
            <p:cNvGrpSpPr/>
            <p:nvPr/>
          </p:nvGrpSpPr>
          <p:grpSpPr>
            <a:xfrm>
              <a:off x="1339305" y="3295650"/>
              <a:ext cx="2805112" cy="523201"/>
              <a:chOff x="1340644" y="3295650"/>
              <a:chExt cx="2805112" cy="523201"/>
            </a:xfrm>
            <a:effectLst/>
          </p:grpSpPr>
          <p:pic>
            <p:nvPicPr>
              <p:cNvPr id="1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644" y="3295650"/>
                <a:ext cx="2805112" cy="52320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32" name="Rounded Rectangle 131"/>
              <p:cNvSpPr/>
              <p:nvPr/>
            </p:nvSpPr>
            <p:spPr bwMode="gray">
              <a:xfrm>
                <a:off x="2133100" y="3544442"/>
                <a:ext cx="1219200" cy="1524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Industrial Server(s)</a:t>
                </a:r>
              </a:p>
            </p:txBody>
          </p:sp>
        </p:grpSp>
        <p:sp>
          <p:nvSpPr>
            <p:cNvPr id="68" name="Rounded Rectangle 67"/>
            <p:cNvSpPr/>
            <p:nvPr/>
          </p:nvSpPr>
          <p:spPr bwMode="gray">
            <a:xfrm>
              <a:off x="303461" y="2343150"/>
              <a:ext cx="4876800" cy="914400"/>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smtClean="0">
                  <a:solidFill>
                    <a:srgbClr val="FFFFFF"/>
                  </a:solidFill>
                  <a:ea typeface="ＭＳ Ｐゴシック" pitchFamily="34" charset="-128"/>
                </a:rPr>
                <a:t>Virtualized</a:t>
              </a:r>
            </a:p>
            <a:p>
              <a:pPr>
                <a:defRPr/>
              </a:pPr>
              <a:r>
                <a:rPr lang="en-US" sz="1200" kern="0" dirty="0" smtClean="0">
                  <a:solidFill>
                    <a:srgbClr val="FFFFFF"/>
                  </a:solidFill>
                  <a:ea typeface="ＭＳ Ｐゴシック" pitchFamily="34" charset="-128"/>
                </a:rPr>
                <a:t>Control</a:t>
              </a:r>
              <a:endParaRPr lang="en-US" sz="1200" kern="0" dirty="0">
                <a:solidFill>
                  <a:srgbClr val="FFFFFF"/>
                </a:solidFill>
                <a:ea typeface="ＭＳ Ｐゴシック" pitchFamily="34" charset="-128"/>
              </a:endParaRPr>
            </a:p>
            <a:p>
              <a:pPr>
                <a:defRPr/>
              </a:pPr>
              <a:r>
                <a:rPr lang="en-US" sz="1200" kern="0" dirty="0">
                  <a:solidFill>
                    <a:srgbClr val="FFFFFF"/>
                  </a:solidFill>
                  <a:ea typeface="ＭＳ Ｐゴシック" pitchFamily="34" charset="-128"/>
                </a:rPr>
                <a:t>Software</a:t>
              </a:r>
            </a:p>
          </p:txBody>
        </p:sp>
        <p:sp>
          <p:nvSpPr>
            <p:cNvPr id="70" name="Rounded Rectangle 69"/>
            <p:cNvSpPr/>
            <p:nvPr/>
          </p:nvSpPr>
          <p:spPr bwMode="gray">
            <a:xfrm>
              <a:off x="9130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Control</a:t>
              </a:r>
            </a:p>
            <a:p>
              <a:pPr algn="ctr">
                <a:defRPr/>
              </a:pPr>
              <a:r>
                <a:rPr lang="en-US" sz="1067" kern="0" dirty="0">
                  <a:solidFill>
                    <a:schemeClr val="tx2"/>
                  </a:solidFill>
                  <a:ea typeface="ＭＳ Ｐゴシック" pitchFamily="34" charset="-128"/>
                </a:rPr>
                <a:t>Node(s)</a:t>
              </a:r>
            </a:p>
          </p:txBody>
        </p:sp>
        <p:sp>
          <p:nvSpPr>
            <p:cNvPr id="71" name="Rounded Rectangle 70"/>
            <p:cNvSpPr/>
            <p:nvPr/>
          </p:nvSpPr>
          <p:spPr bwMode="gray">
            <a:xfrm>
              <a:off x="41896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Storage</a:t>
              </a:r>
            </a:p>
            <a:p>
              <a:pPr algn="ctr">
                <a:defRPr/>
              </a:pPr>
              <a:r>
                <a:rPr lang="en-US" sz="1067" kern="0" dirty="0">
                  <a:solidFill>
                    <a:schemeClr val="tx2"/>
                  </a:solidFill>
                  <a:ea typeface="ＭＳ Ｐゴシック" pitchFamily="34" charset="-128"/>
                </a:rPr>
                <a:t>Node(s)</a:t>
              </a:r>
            </a:p>
          </p:txBody>
        </p:sp>
        <p:sp>
          <p:nvSpPr>
            <p:cNvPr id="78" name="Rectangle 77"/>
            <p:cNvSpPr/>
            <p:nvPr/>
          </p:nvSpPr>
          <p:spPr bwMode="gray">
            <a:xfrm>
              <a:off x="303461" y="4171950"/>
              <a:ext cx="4876800" cy="4572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79" name="Rectangle 78"/>
            <p:cNvSpPr/>
            <p:nvPr/>
          </p:nvSpPr>
          <p:spPr bwMode="gray">
            <a:xfrm>
              <a:off x="31228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80" name="Rectangle 79"/>
            <p:cNvSpPr/>
            <p:nvPr/>
          </p:nvSpPr>
          <p:spPr bwMode="gray">
            <a:xfrm>
              <a:off x="10654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DCS</a:t>
              </a:r>
            </a:p>
          </p:txBody>
        </p:sp>
        <p:sp>
          <p:nvSpPr>
            <p:cNvPr id="81" name="Rectangle 80"/>
            <p:cNvSpPr/>
            <p:nvPr/>
          </p:nvSpPr>
          <p:spPr bwMode="gray">
            <a:xfrm>
              <a:off x="17512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Analyzer</a:t>
              </a:r>
            </a:p>
          </p:txBody>
        </p:sp>
        <p:sp>
          <p:nvSpPr>
            <p:cNvPr id="82" name="Rectangle 81"/>
            <p:cNvSpPr/>
            <p:nvPr/>
          </p:nvSpPr>
          <p:spPr bwMode="gray">
            <a:xfrm>
              <a:off x="38086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Wireless</a:t>
              </a:r>
            </a:p>
            <a:p>
              <a:pPr algn="ctr" defTabSz="1219170"/>
              <a:r>
                <a:rPr lang="en-US" sz="1200" dirty="0">
                  <a:solidFill>
                    <a:schemeClr val="tx2"/>
                  </a:solidFill>
                  <a:ea typeface="ＭＳ Ｐゴシック" charset="0"/>
                  <a:cs typeface="ＭＳ Ｐゴシック" charset="0"/>
                </a:rPr>
                <a:t>Gateway</a:t>
              </a:r>
            </a:p>
          </p:txBody>
        </p:sp>
        <p:sp>
          <p:nvSpPr>
            <p:cNvPr id="83" name="Rectangle 82"/>
            <p:cNvSpPr/>
            <p:nvPr/>
          </p:nvSpPr>
          <p:spPr bwMode="gray">
            <a:xfrm>
              <a:off x="44944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85" name="Straight Connector 84"/>
            <p:cNvCxnSpPr/>
            <p:nvPr/>
          </p:nvCxnSpPr>
          <p:spPr bwMode="auto">
            <a:xfrm>
              <a:off x="2741861" y="3770994"/>
              <a:ext cx="0" cy="738836"/>
            </a:xfrm>
            <a:prstGeom prst="line">
              <a:avLst/>
            </a:prstGeom>
            <a:solidFill>
              <a:schemeClr val="accent2"/>
            </a:solidFill>
            <a:ln w="19050" cap="flat" cmpd="sng" algn="ctr">
              <a:noFill/>
              <a:prstDash val="solid"/>
              <a:round/>
              <a:headEnd type="none" w="med" len="med"/>
              <a:tailEnd type="none" w="med" len="med"/>
            </a:ln>
            <a:effectLst/>
          </p:spPr>
        </p:cxnSp>
        <p:cxnSp>
          <p:nvCxnSpPr>
            <p:cNvPr id="86" name="Straight Connector 85"/>
            <p:cNvCxnSpPr/>
            <p:nvPr/>
          </p:nvCxnSpPr>
          <p:spPr bwMode="auto">
            <a:xfrm>
              <a:off x="13702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7" name="Straight Connector 86"/>
            <p:cNvCxnSpPr/>
            <p:nvPr/>
          </p:nvCxnSpPr>
          <p:spPr bwMode="auto">
            <a:xfrm>
              <a:off x="20560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8" name="Straight Connector 87"/>
            <p:cNvCxnSpPr/>
            <p:nvPr/>
          </p:nvCxnSpPr>
          <p:spPr bwMode="auto">
            <a:xfrm>
              <a:off x="34276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9" name="Straight Connector 88"/>
            <p:cNvCxnSpPr/>
            <p:nvPr/>
          </p:nvCxnSpPr>
          <p:spPr bwMode="auto">
            <a:xfrm>
              <a:off x="41134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90" name="Straight Connector 89"/>
            <p:cNvCxnSpPr/>
            <p:nvPr/>
          </p:nvCxnSpPr>
          <p:spPr bwMode="auto">
            <a:xfrm>
              <a:off x="47992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100" name="Straight Connector 99"/>
            <p:cNvCxnSpPr/>
            <p:nvPr/>
          </p:nvCxnSpPr>
          <p:spPr bwMode="auto">
            <a:xfrm>
              <a:off x="1141661" y="28003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101" name="Straight Connector 100"/>
            <p:cNvCxnSpPr/>
            <p:nvPr/>
          </p:nvCxnSpPr>
          <p:spPr bwMode="auto">
            <a:xfrm>
              <a:off x="4418261" y="2800350"/>
              <a:ext cx="0" cy="228600"/>
            </a:xfrm>
            <a:prstGeom prst="line">
              <a:avLst/>
            </a:prstGeom>
            <a:solidFill>
              <a:schemeClr val="accent2"/>
            </a:solidFill>
            <a:ln w="19050" cap="flat" cmpd="sng" algn="ctr">
              <a:noFill/>
              <a:prstDash val="solid"/>
              <a:round/>
              <a:headEnd type="none" w="med" len="med"/>
              <a:tailEnd type="none" w="med" len="med"/>
            </a:ln>
            <a:effectLst/>
          </p:spPr>
        </p:cxnSp>
        <p:sp>
          <p:nvSpPr>
            <p:cNvPr id="106" name="Rectangle 105"/>
            <p:cNvSpPr/>
            <p:nvPr/>
          </p:nvSpPr>
          <p:spPr bwMode="gray">
            <a:xfrm>
              <a:off x="24370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107" name="Straight Connector 106"/>
            <p:cNvCxnSpPr/>
            <p:nvPr/>
          </p:nvCxnSpPr>
          <p:spPr bwMode="auto">
            <a:xfrm>
              <a:off x="2740625" y="2657726"/>
              <a:ext cx="0" cy="738836"/>
            </a:xfrm>
            <a:prstGeom prst="line">
              <a:avLst/>
            </a:prstGeom>
            <a:solidFill>
              <a:schemeClr val="accent2"/>
            </a:solidFill>
            <a:ln w="19050" cap="flat" cmpd="sng" algn="ctr">
              <a:noFill/>
              <a:prstDash val="solid"/>
              <a:round/>
              <a:headEnd type="none" w="med" len="med"/>
              <a:tailEnd type="none" w="med" len="med"/>
            </a:ln>
            <a:effectLst/>
          </p:spPr>
        </p:cxnSp>
        <p:sp>
          <p:nvSpPr>
            <p:cNvPr id="108" name="Rounded Rectangle 107"/>
            <p:cNvSpPr/>
            <p:nvPr/>
          </p:nvSpPr>
          <p:spPr bwMode="gray">
            <a:xfrm>
              <a:off x="1446461" y="2419350"/>
              <a:ext cx="26670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Compute Node(s)</a:t>
              </a:r>
            </a:p>
          </p:txBody>
        </p:sp>
        <p:pic>
          <p:nvPicPr>
            <p:cNvPr id="110"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520285" y="3506342"/>
              <a:ext cx="34859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1" name="Straight Connector 110"/>
            <p:cNvCxnSpPr/>
            <p:nvPr/>
          </p:nvCxnSpPr>
          <p:spPr bwMode="auto">
            <a:xfrm>
              <a:off x="1378623"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2" name="Straight Connector 111"/>
            <p:cNvCxnSpPr/>
            <p:nvPr/>
          </p:nvCxnSpPr>
          <p:spPr bwMode="auto">
            <a:xfrm>
              <a:off x="20468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3" name="Straight Connector 112"/>
            <p:cNvCxnSpPr/>
            <p:nvPr/>
          </p:nvCxnSpPr>
          <p:spPr bwMode="auto">
            <a:xfrm>
              <a:off x="34184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4" name="Straight Connector 113"/>
            <p:cNvCxnSpPr/>
            <p:nvPr/>
          </p:nvCxnSpPr>
          <p:spPr bwMode="auto">
            <a:xfrm>
              <a:off x="41042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5" name="Straight Connector 114"/>
            <p:cNvCxnSpPr/>
            <p:nvPr/>
          </p:nvCxnSpPr>
          <p:spPr bwMode="auto">
            <a:xfrm>
              <a:off x="47900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6" name="Straight Connector 115"/>
            <p:cNvCxnSpPr/>
            <p:nvPr/>
          </p:nvCxnSpPr>
          <p:spPr bwMode="auto">
            <a:xfrm>
              <a:off x="1163607"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7" name="Straight Connector 116"/>
            <p:cNvCxnSpPr/>
            <p:nvPr/>
          </p:nvCxnSpPr>
          <p:spPr bwMode="auto">
            <a:xfrm>
              <a:off x="4416684"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8" name="Straight Connector 117"/>
            <p:cNvCxnSpPr/>
            <p:nvPr/>
          </p:nvCxnSpPr>
          <p:spPr bwMode="auto">
            <a:xfrm>
              <a:off x="2738514" y="3755538"/>
              <a:ext cx="3347" cy="492612"/>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9" name="Straight Connector 118"/>
            <p:cNvCxnSpPr/>
            <p:nvPr/>
          </p:nvCxnSpPr>
          <p:spPr bwMode="auto">
            <a:xfrm>
              <a:off x="2729489" y="2787693"/>
              <a:ext cx="6350" cy="606023"/>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24" name="Left-Right Arrow 123"/>
            <p:cNvSpPr/>
            <p:nvPr/>
          </p:nvSpPr>
          <p:spPr bwMode="gray">
            <a:xfrm>
              <a:off x="913061" y="2876550"/>
              <a:ext cx="3733800" cy="304800"/>
            </a:xfrm>
            <a:prstGeom prst="leftRightArrow">
              <a:avLst/>
            </a:prstGeom>
            <a:solidFill>
              <a:srgbClr val="002060"/>
            </a:solidFill>
            <a:ln w="9525">
              <a:noFill/>
              <a:round/>
              <a:headEnd/>
              <a:tailEnd/>
            </a:ln>
            <a:effectLst/>
            <a:extLst/>
          </p:spPr>
          <p:txBody>
            <a:bodyPr wrap="square" rtlCol="0" anchor="ctr"/>
            <a:lstStyle/>
            <a:p>
              <a:pPr algn="ctr" defTabSz="1219170">
                <a:lnSpc>
                  <a:spcPct val="90000"/>
                </a:lnSpc>
                <a:spcBef>
                  <a:spcPts val="800"/>
                </a:spcBef>
              </a:pPr>
              <a:r>
                <a:rPr lang="en-US" sz="1200" dirty="0">
                  <a:solidFill>
                    <a:srgbClr val="FFFF00"/>
                  </a:solidFill>
                  <a:ea typeface="ＭＳ Ｐゴシック" charset="0"/>
                  <a:cs typeface="ＭＳ Ｐゴシック" charset="0"/>
                </a:rPr>
                <a:t>Industrial-Grade </a:t>
              </a:r>
              <a:r>
                <a:rPr lang="en-US" sz="1200" dirty="0" smtClean="0">
                  <a:solidFill>
                    <a:srgbClr val="FFFF00"/>
                  </a:solidFill>
                  <a:ea typeface="ＭＳ Ｐゴシック" charset="0"/>
                  <a:cs typeface="ＭＳ Ｐゴシック" charset="0"/>
                </a:rPr>
                <a:t>Networking</a:t>
              </a:r>
              <a:endParaRPr lang="en-US" sz="1200" dirty="0">
                <a:solidFill>
                  <a:srgbClr val="FFFF00"/>
                </a:solidFill>
                <a:ea typeface="ＭＳ Ｐゴシック" charset="0"/>
                <a:cs typeface="ＭＳ Ｐゴシック" charset="0"/>
              </a:endParaRPr>
            </a:p>
          </p:txBody>
        </p:sp>
        <p:sp>
          <p:nvSpPr>
            <p:cNvPr id="125" name="Left-Right Arrow 124"/>
            <p:cNvSpPr/>
            <p:nvPr/>
          </p:nvSpPr>
          <p:spPr bwMode="gray">
            <a:xfrm>
              <a:off x="303461" y="3790950"/>
              <a:ext cx="4876800" cy="3048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7" name="Group 6"/>
            <p:cNvGrpSpPr/>
            <p:nvPr/>
          </p:nvGrpSpPr>
          <p:grpSpPr>
            <a:xfrm>
              <a:off x="303461" y="1504950"/>
              <a:ext cx="4876800" cy="914400"/>
              <a:chOff x="303461" y="1504950"/>
              <a:chExt cx="4876800" cy="914400"/>
            </a:xfrm>
          </p:grpSpPr>
          <p:sp>
            <p:nvSpPr>
              <p:cNvPr id="84" name="Rectangle 83"/>
              <p:cNvSpPr/>
              <p:nvPr/>
            </p:nvSpPr>
            <p:spPr bwMode="gray">
              <a:xfrm>
                <a:off x="303461" y="1504950"/>
                <a:ext cx="4876800" cy="6858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91" name="Rounded Rectangle 90"/>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Virtual Machine</a:t>
                </a:r>
              </a:p>
            </p:txBody>
          </p:sp>
          <p:sp>
            <p:nvSpPr>
              <p:cNvPr id="92" name="Rounded Rectangle 91"/>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93" name="Rounded Rectangle 92"/>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4" name="Rounded Rectangle 93"/>
              <p:cNvSpPr/>
              <p:nvPr/>
            </p:nvSpPr>
            <p:spPr bwMode="gray">
              <a:xfrm>
                <a:off x="20560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DCS</a:t>
                </a:r>
              </a:p>
            </p:txBody>
          </p:sp>
          <p:sp>
            <p:nvSpPr>
              <p:cNvPr id="95" name="Rounded Rectangle 94"/>
              <p:cNvSpPr/>
              <p:nvPr/>
            </p:nvSpPr>
            <p:spPr bwMode="gray">
              <a:xfrm>
                <a:off x="28180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6" name="Rounded Rectangle 95"/>
              <p:cNvSpPr/>
              <p:nvPr/>
            </p:nvSpPr>
            <p:spPr bwMode="gray">
              <a:xfrm>
                <a:off x="28942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HIS</a:t>
                </a:r>
              </a:p>
            </p:txBody>
          </p:sp>
          <p:sp>
            <p:nvSpPr>
              <p:cNvPr id="97" name="Rounded Rectangle 96"/>
              <p:cNvSpPr/>
              <p:nvPr/>
            </p:nvSpPr>
            <p:spPr bwMode="gray">
              <a:xfrm>
                <a:off x="36562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8" name="Rounded Rectangle 97"/>
              <p:cNvSpPr/>
              <p:nvPr/>
            </p:nvSpPr>
            <p:spPr bwMode="gray">
              <a:xfrm>
                <a:off x="37324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Other</a:t>
                </a:r>
              </a:p>
            </p:txBody>
          </p:sp>
          <p:cxnSp>
            <p:nvCxnSpPr>
              <p:cNvPr id="99" name="Straight Connector 98"/>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2" name="Straight Connector 101"/>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3" name="Straight Connector 102"/>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4" name="Straight Connector 103"/>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grpSp>
            <p:nvGrpSpPr>
              <p:cNvPr id="105" name="Group 104"/>
              <p:cNvGrpSpPr/>
              <p:nvPr/>
            </p:nvGrpSpPr>
            <p:grpSpPr>
              <a:xfrm>
                <a:off x="4536371" y="1588626"/>
                <a:ext cx="525780" cy="478775"/>
                <a:chOff x="4537710" y="1207626"/>
                <a:chExt cx="525780" cy="478775"/>
              </a:xfrm>
              <a:effectLst/>
            </p:grpSpPr>
            <p:pic>
              <p:nvPicPr>
                <p:cNvPr id="127" name="Picture 6" descr="Image result for vxworks 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37710" y="1207626"/>
                  <a:ext cx="525780" cy="228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8" name="Picture 2" descr="Image result for windows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855371" y="1504950"/>
                  <a:ext cx="202315" cy="18145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9" name="Picture 10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4536371" y="1779063"/>
                <a:ext cx="240314" cy="359118"/>
              </a:xfrm>
              <a:prstGeom prst="rect">
                <a:avLst/>
              </a:prstGeom>
              <a:effectLst/>
            </p:spPr>
          </p:pic>
          <p:cxnSp>
            <p:nvCxnSpPr>
              <p:cNvPr id="123" name="Straight Connector 122"/>
              <p:cNvCxnSpPr>
                <a:stCxn id="91"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2" name="Straight Connector 71"/>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3" name="Straight Connector 72"/>
              <p:cNvCxnSpPr/>
              <p:nvPr/>
            </p:nvCxnSpPr>
            <p:spPr bwMode="auto">
              <a:xfrm>
                <a:off x="31990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4" name="Straight Connector 73"/>
              <p:cNvCxnSpPr/>
              <p:nvPr/>
            </p:nvCxnSpPr>
            <p:spPr bwMode="auto">
              <a:xfrm>
                <a:off x="40372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grpSp>
      </p:grpSp>
      <p:sp>
        <p:nvSpPr>
          <p:cNvPr id="121" name="Up-Down Arrow 120"/>
          <p:cNvSpPr/>
          <p:nvPr/>
        </p:nvSpPr>
        <p:spPr>
          <a:xfrm rot="16200000">
            <a:off x="3535832" y="852328"/>
            <a:ext cx="391888" cy="4327733"/>
          </a:xfrm>
          <a:prstGeom prst="upDownArrow">
            <a:avLst>
              <a:gd name="adj1" fmla="val 47281"/>
              <a:gd name="adj2" fmla="val 32867"/>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6" name="TextBox 75">
            <a:extLst>
              <a:ext uri="{FF2B5EF4-FFF2-40B4-BE49-F238E27FC236}">
                <a16:creationId xmlns="" xmlns:a16="http://schemas.microsoft.com/office/drawing/2014/main" id="{7371A7E9-505B-41B0-8125-ABBED64C22AE}"/>
              </a:ext>
            </a:extLst>
          </p:cNvPr>
          <p:cNvSpPr txBox="1"/>
          <p:nvPr/>
        </p:nvSpPr>
        <p:spPr>
          <a:xfrm>
            <a:off x="2725502" y="2845653"/>
            <a:ext cx="1984248" cy="297454"/>
          </a:xfrm>
          <a:prstGeom prst="rect">
            <a:avLst/>
          </a:prstGeom>
          <a:noFill/>
        </p:spPr>
        <p:txBody>
          <a:bodyPr wrap="square" rtlCol="0">
            <a:spAutoFit/>
          </a:bodyPr>
          <a:lstStyle/>
          <a:p>
            <a:pPr algn="ctr"/>
            <a:r>
              <a:rPr lang="de-AT" sz="1333" dirty="0" smtClean="0">
                <a:solidFill>
                  <a:schemeClr val="accent4"/>
                </a:solidFill>
                <a:effectLst>
                  <a:outerShdw blurRad="38100" dist="38100" dir="2700000" algn="tl">
                    <a:srgbClr val="000000">
                      <a:alpha val="43137"/>
                    </a:srgbClr>
                  </a:outerShdw>
                </a:effectLst>
                <a:latin typeface="Arial Black" panose="020B0A04020102020204" pitchFamily="34" charset="0"/>
              </a:rPr>
              <a:t>vSwitch</a:t>
            </a:r>
            <a:endParaRPr lang="en-GB" sz="1333" dirty="0">
              <a:solidFill>
                <a:schemeClr val="accent4"/>
              </a:solidFill>
              <a:effectLst>
                <a:outerShdw blurRad="38100" dist="38100" dir="2700000" algn="tl">
                  <a:srgbClr val="000000">
                    <a:alpha val="43137"/>
                  </a:srgbClr>
                </a:outerShdw>
              </a:effectLst>
              <a:latin typeface="Arial Black" panose="020B0A04020102020204" pitchFamily="34" charset="0"/>
            </a:endParaRPr>
          </a:p>
        </p:txBody>
      </p:sp>
    </p:spTree>
    <p:custDataLst>
      <p:tags r:id="rId1"/>
    </p:custDataLst>
    <p:extLst>
      <p:ext uri="{BB962C8B-B14F-4D97-AF65-F5344CB8AC3E}">
        <p14:creationId xmlns:p14="http://schemas.microsoft.com/office/powerpoint/2010/main" val="166004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4"/>
          <a:srcRect b="19730"/>
          <a:stretch/>
        </p:blipFill>
        <p:spPr>
          <a:xfrm>
            <a:off x="4250288" y="737672"/>
            <a:ext cx="7941712" cy="4810373"/>
          </a:xfrm>
          <a:prstGeom prst="rect">
            <a:avLst/>
          </a:prstGeom>
        </p:spPr>
      </p:pic>
      <p:sp>
        <p:nvSpPr>
          <p:cNvPr id="3" name="Title 2"/>
          <p:cNvSpPr>
            <a:spLocks noGrp="1"/>
          </p:cNvSpPr>
          <p:nvPr>
            <p:ph type="title"/>
          </p:nvPr>
        </p:nvSpPr>
        <p:spPr>
          <a:xfrm>
            <a:off x="188422" y="13307"/>
            <a:ext cx="11903825" cy="724365"/>
          </a:xfrm>
        </p:spPr>
        <p:txBody>
          <a:bodyPr/>
          <a:lstStyle/>
          <a:p>
            <a:r>
              <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Problematic </a:t>
            </a:r>
            <a:r>
              <a:rPr lang="en-US">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of </a:t>
            </a:r>
            <a:r>
              <a:rPr lang="en-US"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INDUSTRY 4.0 Multi-Tier transformation</a:t>
            </a:r>
            <a:endPar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TextBox 4"/>
          <p:cNvSpPr txBox="1"/>
          <p:nvPr/>
        </p:nvSpPr>
        <p:spPr>
          <a:xfrm>
            <a:off x="497985" y="704003"/>
            <a:ext cx="3691079" cy="1915909"/>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Global Industrial player are converging OT structure to traditional IT computing &amp; networking distribution model.</a:t>
            </a:r>
            <a:br>
              <a:rPr lang="en-US" sz="1467" dirty="0">
                <a:solidFill>
                  <a:srgbClr val="003C71"/>
                </a:solidFill>
              </a:rPr>
            </a:br>
            <a:endParaRPr lang="en-US" sz="1467" dirty="0" smtClean="0">
              <a:solidFill>
                <a:srgbClr val="003C71"/>
              </a:solidFill>
            </a:endParaRPr>
          </a:p>
          <a:p>
            <a:pPr marL="304792" indent="-304792">
              <a:buFont typeface="Wingdings" panose="05000000000000000000" pitchFamily="2" charset="2"/>
              <a:buChar char="q"/>
            </a:pP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OT/IT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boundaries are not clear, as ownership and Roles &amp;  Responsibility heavily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dependents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on OT products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legacy</a:t>
            </a:r>
            <a:endPar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TextBox 5"/>
          <p:cNvSpPr txBox="1"/>
          <p:nvPr/>
        </p:nvSpPr>
        <p:spPr>
          <a:xfrm>
            <a:off x="497984" y="2759350"/>
            <a:ext cx="3691079" cy="1795390"/>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smtClean="0">
                <a:solidFill>
                  <a:srgbClr val="003C71"/>
                </a:solidFill>
              </a:rPr>
              <a:t>IEEE 802.3 Ethernet networks interoperability </a:t>
            </a:r>
            <a:r>
              <a:rPr lang="en-US" sz="1467" dirty="0">
                <a:solidFill>
                  <a:srgbClr val="003C71"/>
                </a:solidFill>
              </a:rPr>
              <a:t>with existing OT Systems is a strong </a:t>
            </a:r>
            <a:r>
              <a:rPr lang="en-US" sz="1467" dirty="0" smtClean="0">
                <a:solidFill>
                  <a:srgbClr val="003C71"/>
                </a:solidFill>
              </a:rPr>
              <a:t>vector for Growth.</a:t>
            </a:r>
            <a:r>
              <a:rPr lang="en-US" sz="1467" dirty="0">
                <a:solidFill>
                  <a:srgbClr val="003C71"/>
                </a:solidFill>
              </a:rPr>
              <a:t/>
            </a:r>
            <a:br>
              <a:rPr lang="en-US" sz="1467" dirty="0">
                <a:solidFill>
                  <a:srgbClr val="003C71"/>
                </a:solidFill>
              </a:rPr>
            </a:br>
            <a:r>
              <a:rPr lang="en-US" sz="1467" dirty="0" smtClean="0">
                <a:solidFill>
                  <a:srgbClr val="003C71"/>
                </a:solidFill>
              </a:rPr>
              <a:t/>
            </a:r>
            <a:br>
              <a:rPr lang="en-US" sz="1467" dirty="0" smtClean="0">
                <a:solidFill>
                  <a:srgbClr val="003C71"/>
                </a:solidFill>
              </a:rPr>
            </a:b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Lack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of an open network stack allowing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OT/IT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convergence as well as interoperability between devices of various vendors.</a:t>
            </a:r>
          </a:p>
        </p:txBody>
      </p:sp>
      <p:sp>
        <p:nvSpPr>
          <p:cNvPr id="7" name="TextBox 6"/>
          <p:cNvSpPr txBox="1"/>
          <p:nvPr/>
        </p:nvSpPr>
        <p:spPr>
          <a:xfrm>
            <a:off x="497434" y="4694179"/>
            <a:ext cx="3691629" cy="1614156"/>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SDIS (e.g. OT SaaS) concept provides a very attractive vision for OT </a:t>
            </a:r>
            <a:r>
              <a:rPr lang="en-US" sz="1467" dirty="0" err="1">
                <a:solidFill>
                  <a:srgbClr val="003C71"/>
                </a:solidFill>
              </a:rPr>
              <a:t>scability</a:t>
            </a:r>
            <a:r>
              <a:rPr lang="en-US" sz="1467" dirty="0">
                <a:solidFill>
                  <a:srgbClr val="003C71"/>
                </a:solidFill>
              </a:rPr>
              <a:t>.</a:t>
            </a:r>
            <a:br>
              <a:rPr lang="en-US" sz="1467" dirty="0">
                <a:solidFill>
                  <a:srgbClr val="003C71"/>
                </a:solidFill>
              </a:rPr>
            </a:b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r>
            <a:b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product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migration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from Native SW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micro-service (</a:t>
            </a:r>
            <a:r>
              <a:rPr lang="en-US" sz="1467"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Hypervized</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/VMs or Container) require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investment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 software engineering</a:t>
            </a:r>
            <a:endPar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Explosion 2 1"/>
          <p:cNvSpPr/>
          <p:nvPr/>
        </p:nvSpPr>
        <p:spPr>
          <a:xfrm>
            <a:off x="70997" y="1485166"/>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8" name="Explosion 2 7"/>
          <p:cNvSpPr/>
          <p:nvPr/>
        </p:nvSpPr>
        <p:spPr>
          <a:xfrm>
            <a:off x="63528" y="3552280"/>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9" name="Explosion 2 8"/>
          <p:cNvSpPr/>
          <p:nvPr/>
        </p:nvSpPr>
        <p:spPr>
          <a:xfrm>
            <a:off x="0" y="5344358"/>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10" name="Rectangle 9"/>
          <p:cNvSpPr/>
          <p:nvPr/>
        </p:nvSpPr>
        <p:spPr>
          <a:xfrm>
            <a:off x="6916705" y="5548045"/>
            <a:ext cx="5175542" cy="246221"/>
          </a:xfrm>
          <a:prstGeom prst="rect">
            <a:avLst/>
          </a:prstGeom>
        </p:spPr>
        <p:txBody>
          <a:bodyPr wrap="square">
            <a:spAutoFit/>
          </a:bodyPr>
          <a:lstStyle/>
          <a:p>
            <a:r>
              <a:rPr lang="en-US" sz="1000" dirty="0" smtClean="0"/>
              <a:t>Ref. </a:t>
            </a:r>
            <a:r>
              <a:rPr lang="en-US" sz="1000" i="1" dirty="0" smtClean="0"/>
              <a:t>Cooperative </a:t>
            </a:r>
            <a:r>
              <a:rPr lang="en-US" sz="1000" i="1" dirty="0"/>
              <a:t>Research Center for Infrastructure and Engineering Asset Management</a:t>
            </a:r>
          </a:p>
        </p:txBody>
      </p:sp>
    </p:spTree>
    <p:custDataLst>
      <p:tags r:id="rId1"/>
    </p:custDataLst>
    <p:extLst>
      <p:ext uri="{BB962C8B-B14F-4D97-AF65-F5344CB8AC3E}">
        <p14:creationId xmlns:p14="http://schemas.microsoft.com/office/powerpoint/2010/main" val="4162095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281601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https://iqglobal.intel.com/iq-content-library/wp-content/uploads/sites/18/2016/11/Airbus_3D_digital_model_based_on_drone_pi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385" y="1233487"/>
            <a:ext cx="8264768" cy="4649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Digital</a:t>
            </a:r>
            <a:r>
              <a:rPr lang="en-US" dirty="0" smtClean="0"/>
              <a:t> Twin</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sp>
        <p:nvSpPr>
          <p:cNvPr id="5" name="Content Placeholder 4"/>
          <p:cNvSpPr>
            <a:spLocks noGrp="1"/>
          </p:cNvSpPr>
          <p:nvPr>
            <p:ph sz="quarter" idx="15"/>
          </p:nvPr>
        </p:nvSpPr>
        <p:spPr>
          <a:xfrm>
            <a:off x="471951" y="1233488"/>
            <a:ext cx="2906249" cy="4649787"/>
          </a:xfrm>
        </p:spPr>
        <p:txBody>
          <a:bodyPr/>
          <a:lstStyle/>
          <a:p>
            <a:r>
              <a:rPr lang="en-US" sz="2200" dirty="0" smtClean="0">
                <a:solidFill>
                  <a:schemeClr val="tx1"/>
                </a:solidFill>
              </a:rPr>
              <a:t>A Digital </a:t>
            </a:r>
            <a:r>
              <a:rPr lang="en-US" sz="2200" dirty="0">
                <a:solidFill>
                  <a:schemeClr val="tx1"/>
                </a:solidFill>
              </a:rPr>
              <a:t>Twin is the ability to take a virtual representation of the </a:t>
            </a:r>
            <a:r>
              <a:rPr lang="en-US" sz="2200" dirty="0" smtClean="0">
                <a:solidFill>
                  <a:schemeClr val="tx1"/>
                </a:solidFill>
              </a:rPr>
              <a:t>physical elements </a:t>
            </a:r>
            <a:r>
              <a:rPr lang="en-US" sz="2200" dirty="0">
                <a:solidFill>
                  <a:schemeClr val="tx1"/>
                </a:solidFill>
              </a:rPr>
              <a:t>and the dynamics of how an </a:t>
            </a:r>
            <a:r>
              <a:rPr lang="en-US" sz="2200" dirty="0" err="1" smtClean="0">
                <a:solidFill>
                  <a:schemeClr val="tx1"/>
                </a:solidFill>
              </a:rPr>
              <a:t>IoT</a:t>
            </a:r>
            <a:r>
              <a:rPr lang="en-US" sz="2200" dirty="0" smtClean="0">
                <a:solidFill>
                  <a:schemeClr val="tx1"/>
                </a:solidFill>
              </a:rPr>
              <a:t> </a:t>
            </a:r>
            <a:r>
              <a:rPr lang="en-US" sz="2200" dirty="0">
                <a:solidFill>
                  <a:schemeClr val="tx1"/>
                </a:solidFill>
              </a:rPr>
              <a:t>device operates </a:t>
            </a:r>
            <a:r>
              <a:rPr lang="en-US" sz="2200" dirty="0" smtClean="0">
                <a:solidFill>
                  <a:schemeClr val="tx1"/>
                </a:solidFill>
              </a:rPr>
              <a:t>and use that feedback to make predictions that improve the lifecycle and lifetime of a product.</a:t>
            </a:r>
            <a:endParaRPr lang="en-US" sz="2200" dirty="0">
              <a:solidFill>
                <a:schemeClr val="tx1"/>
              </a:solidFill>
            </a:endParaRPr>
          </a:p>
        </p:txBody>
      </p:sp>
    </p:spTree>
    <p:extLst>
      <p:ext uri="{BB962C8B-B14F-4D97-AF65-F5344CB8AC3E}">
        <p14:creationId xmlns:p14="http://schemas.microsoft.com/office/powerpoint/2010/main" val="330031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Themes</a:t>
            </a:r>
            <a:r>
              <a:rPr lang="en-US" dirty="0" smtClean="0"/>
              <a:t> of the Industrial Internet of things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25</a:t>
            </a:fld>
            <a:endParaRPr lang="en-US" dirty="0"/>
          </a:p>
        </p:txBody>
      </p:sp>
      <p:sp>
        <p:nvSpPr>
          <p:cNvPr id="5" name="Content Placeholder 4"/>
          <p:cNvSpPr>
            <a:spLocks noGrp="1"/>
          </p:cNvSpPr>
          <p:nvPr>
            <p:ph sz="quarter" idx="15"/>
          </p:nvPr>
        </p:nvSpPr>
        <p:spPr>
          <a:xfrm>
            <a:off x="471951" y="1233488"/>
            <a:ext cx="4807415" cy="4649787"/>
          </a:xfrm>
        </p:spPr>
        <p:txBody>
          <a:bodyPr/>
          <a:lstStyle/>
          <a:p>
            <a:pPr marL="342900" indent="-342900">
              <a:spcBef>
                <a:spcPts val="4800"/>
              </a:spcBef>
              <a:buFont typeface="Arial" panose="020B0604020202020204" pitchFamily="34" charset="0"/>
              <a:buChar char="•"/>
            </a:pPr>
            <a:r>
              <a:rPr lang="en-US" dirty="0" smtClean="0">
                <a:solidFill>
                  <a:schemeClr val="tx1"/>
                </a:solidFill>
              </a:rPr>
              <a:t>Current investment is focusing on Brownfield and Greenfield installations.</a:t>
            </a:r>
          </a:p>
          <a:p>
            <a:pPr marL="342900" indent="-342900">
              <a:spcBef>
                <a:spcPts val="4800"/>
              </a:spcBef>
              <a:buFont typeface="Arial" panose="020B0604020202020204" pitchFamily="34" charset="0"/>
              <a:buChar char="•"/>
            </a:pPr>
            <a:r>
              <a:rPr lang="en-US" dirty="0" smtClean="0">
                <a:solidFill>
                  <a:schemeClr val="tx1"/>
                </a:solidFill>
              </a:rPr>
              <a:t>IIoT is enabling real-time visibility into industrial process</a:t>
            </a:r>
          </a:p>
          <a:p>
            <a:pPr marL="342900" indent="-342900">
              <a:spcBef>
                <a:spcPts val="4800"/>
              </a:spcBef>
              <a:buFont typeface="Arial" panose="020B0604020202020204" pitchFamily="34" charset="0"/>
              <a:buChar char="•"/>
            </a:pPr>
            <a:r>
              <a:rPr lang="en-US" dirty="0" smtClean="0">
                <a:solidFill>
                  <a:schemeClr val="tx1"/>
                </a:solidFill>
              </a:rPr>
              <a:t>Analyzing data and extracting insight allow creates a virtuous cycle of business improvement</a:t>
            </a:r>
          </a:p>
        </p:txBody>
      </p:sp>
      <p:pic>
        <p:nvPicPr>
          <p:cNvPr id="9" name="Picture 4"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994" y="1453261"/>
            <a:ext cx="6047786" cy="421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1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4138155127"/>
                  </p:ext>
                </p:extLst>
              </p:nvPr>
            </p:nvGraphicFramePr>
            <p:xfrm>
              <a:off x="1524000" y="1070191"/>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524000" y="1070191"/>
                <a:ext cx="9144000" cy="5143500"/>
              </a:xfrm>
              <a:prstGeom prst="rect">
                <a:avLst/>
              </a:prstGeom>
            </p:spPr>
          </p:pic>
        </mc:Fallback>
      </mc:AlternateContent>
    </p:spTree>
    <p:extLst>
      <p:ext uri="{BB962C8B-B14F-4D97-AF65-F5344CB8AC3E}">
        <p14:creationId xmlns:p14="http://schemas.microsoft.com/office/powerpoint/2010/main" val="33368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5" name="Rectangle 4"/>
          <p:cNvSpPr/>
          <p:nvPr/>
        </p:nvSpPr>
        <p:spPr>
          <a:xfrm>
            <a:off x="3317518" y="2931183"/>
            <a:ext cx="4806124" cy="369332"/>
          </a:xfrm>
          <a:prstGeom prst="rect">
            <a:avLst/>
          </a:prstGeom>
        </p:spPr>
        <p:txBody>
          <a:bodyPr wrap="none">
            <a:spAutoFit/>
          </a:bodyPr>
          <a:lstStyle/>
          <a:p>
            <a:r>
              <a:rPr lang="en-US" dirty="0" smtClean="0"/>
              <a:t>PLAY Video : https</a:t>
            </a:r>
            <a:r>
              <a:rPr lang="en-US" dirty="0"/>
              <a:t>://vimeo.com/185239991</a:t>
            </a:r>
          </a:p>
        </p:txBody>
      </p:sp>
    </p:spTree>
    <p:extLst>
      <p:ext uri="{BB962C8B-B14F-4D97-AF65-F5344CB8AC3E}">
        <p14:creationId xmlns:p14="http://schemas.microsoft.com/office/powerpoint/2010/main" val="31966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1950" y="4597213"/>
            <a:ext cx="11248100" cy="1643527"/>
          </a:xfrm>
        </p:spPr>
        <p:txBody>
          <a:bodyPr/>
          <a:lstStyle/>
          <a:p>
            <a:r>
              <a:rPr lang="en-US" dirty="0" smtClean="0">
                <a:solidFill>
                  <a:srgbClr val="F3D54E"/>
                </a:solidFill>
              </a:rPr>
              <a:t>Formalizing the Industrial </a:t>
            </a:r>
            <a:r>
              <a:rPr lang="en-US" dirty="0" smtClean="0"/>
              <a:t/>
            </a:r>
            <a:br>
              <a:rPr lang="en-US" dirty="0" smtClean="0"/>
            </a:br>
            <a:r>
              <a:rPr lang="en-US" dirty="0" smtClean="0"/>
              <a:t>Internet of Things</a:t>
            </a:r>
            <a:endParaRPr lang="en-US" dirty="0"/>
          </a:p>
        </p:txBody>
      </p:sp>
      <p:pic>
        <p:nvPicPr>
          <p:cNvPr id="6" name="Picture Placeholder 5"/>
          <p:cNvPicPr>
            <a:picLocks noGrp="1"/>
          </p:cNvPicPr>
          <p:nvPr>
            <p:ph type="pic" sz="quarter" idx="12"/>
          </p:nvPr>
        </p:nvPicPr>
        <p:blipFill rotWithShape="1">
          <a:blip r:embed="rId3">
            <a:extLst>
              <a:ext uri="{28A0092B-C50C-407E-A947-70E740481C1C}">
                <a14:useLocalDpi xmlns:a14="http://schemas.microsoft.com/office/drawing/2010/main" val="0"/>
              </a:ext>
            </a:extLst>
          </a:blip>
          <a:srcRect t="24977" b="9690"/>
          <a:stretch/>
        </p:blipFill>
        <p:spPr>
          <a:xfrm>
            <a:off x="0" y="0"/>
            <a:ext cx="12192000" cy="4480560"/>
          </a:xfrm>
        </p:spPr>
      </p:pic>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spTree>
    <p:extLst>
      <p:ext uri="{BB962C8B-B14F-4D97-AF65-F5344CB8AC3E}">
        <p14:creationId xmlns:p14="http://schemas.microsoft.com/office/powerpoint/2010/main" val="373921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solidFill>
              </a:rPr>
              <a:t>Addressing</a:t>
            </a:r>
            <a:r>
              <a:rPr lang="en-US" dirty="0" smtClean="0">
                <a:solidFill>
                  <a:srgbClr val="F3D54E">
                    <a:alpha val="90000"/>
                  </a:srgbClr>
                </a:solidFill>
              </a:rPr>
              <a:t> </a:t>
            </a:r>
            <a:r>
              <a:rPr lang="en-US" dirty="0" smtClean="0"/>
              <a:t>Environment Complexity</a:t>
            </a:r>
            <a:endParaRPr lang="en-US" dirty="0"/>
          </a:p>
        </p:txBody>
      </p:sp>
      <p:sp>
        <p:nvSpPr>
          <p:cNvPr id="8" name="Text Placeholder 7"/>
          <p:cNvSpPr>
            <a:spLocks noGrp="1"/>
          </p:cNvSpPr>
          <p:nvPr>
            <p:ph type="body" sz="quarter" idx="13"/>
          </p:nvPr>
        </p:nvSpPr>
        <p:spPr>
          <a:xfrm>
            <a:off x="471951" y="6068658"/>
            <a:ext cx="11248101" cy="338682"/>
          </a:xfrm>
        </p:spPr>
        <p:txBody>
          <a:bodyPr/>
          <a:lstStyle/>
          <a:p>
            <a:r>
              <a:rPr lang="en-US" b="1" dirty="0"/>
              <a:t>The Industrial Internet of </a:t>
            </a:r>
            <a:r>
              <a:rPr lang="en-US" b="1" dirty="0" smtClean="0"/>
              <a:t>Things Consortium</a:t>
            </a:r>
            <a:r>
              <a:rPr lang="en-US" b="1" dirty="0"/>
              <a:t/>
            </a:r>
            <a:br>
              <a:rPr lang="en-US" b="1" dirty="0"/>
            </a:br>
            <a:r>
              <a:rPr lang="en-US" b="1" dirty="0"/>
              <a:t>Volume </a:t>
            </a:r>
            <a:r>
              <a:rPr lang="en-US" b="1" dirty="0" smtClean="0"/>
              <a:t>G5</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a:t>
            </a:fld>
            <a:endParaRPr lang="en-US" dirty="0"/>
          </a:p>
        </p:txBody>
      </p:sp>
      <p:sp>
        <p:nvSpPr>
          <p:cNvPr id="9" name="Content Placeholder 8"/>
          <p:cNvSpPr>
            <a:spLocks noGrp="1"/>
          </p:cNvSpPr>
          <p:nvPr>
            <p:ph sz="quarter" idx="15"/>
          </p:nvPr>
        </p:nvSpPr>
        <p:spPr>
          <a:xfrm>
            <a:off x="471951" y="1747174"/>
            <a:ext cx="11248562" cy="3372988"/>
          </a:xfrm>
        </p:spPr>
        <p:txBody>
          <a:bodyPr/>
          <a:lstStyle/>
          <a:p>
            <a:pPr algn="ctr"/>
            <a:r>
              <a:rPr lang="en-US" sz="2000" i="1" dirty="0" smtClean="0">
                <a:solidFill>
                  <a:schemeClr val="tx1"/>
                </a:solidFill>
              </a:rPr>
              <a:t>The </a:t>
            </a:r>
            <a:r>
              <a:rPr lang="en-US" sz="2000" i="1" dirty="0" err="1">
                <a:solidFill>
                  <a:schemeClr val="tx1"/>
                </a:solidFill>
              </a:rPr>
              <a:t>IIoT</a:t>
            </a:r>
            <a:r>
              <a:rPr lang="en-US" sz="2000" i="1" dirty="0">
                <a:solidFill>
                  <a:schemeClr val="tx1"/>
                </a:solidFill>
              </a:rPr>
              <a:t> landscape is replete with proprietary connectivity technologies and specialized connectivity standards optimized for a narrow set of domain-specific use cases in vertically integrated systems. These domain-specific connectivity technologies, though optimal in their respective domains, can be a hindrance to the sharing of data, designs, architectures, and communications essential to creating new value streams and unlocking the potential of a global </a:t>
            </a:r>
            <a:r>
              <a:rPr lang="en-US" sz="2000" i="1" dirty="0" err="1">
                <a:solidFill>
                  <a:schemeClr val="tx1"/>
                </a:solidFill>
              </a:rPr>
              <a:t>IIoT</a:t>
            </a:r>
            <a:r>
              <a:rPr lang="en-US" sz="2000" i="1" dirty="0">
                <a:solidFill>
                  <a:schemeClr val="tx1"/>
                </a:solidFill>
              </a:rPr>
              <a:t> marketplace. The overarching goal of </a:t>
            </a:r>
            <a:r>
              <a:rPr lang="en-US" sz="2000" i="1" dirty="0" err="1">
                <a:solidFill>
                  <a:schemeClr val="tx1"/>
                </a:solidFill>
              </a:rPr>
              <a:t>IIoT</a:t>
            </a:r>
            <a:r>
              <a:rPr lang="en-US" sz="2000" i="1" dirty="0">
                <a:solidFill>
                  <a:schemeClr val="tx1"/>
                </a:solidFill>
              </a:rPr>
              <a:t> connectivity is to unlock data in these isolated systems (“silos”) and enable data sharing and interoperability between previously closed components and subsystems (brownfield) and new applications (greenfield), within and across industries</a:t>
            </a:r>
            <a:r>
              <a:rPr lang="en-US" sz="2000" i="1" dirty="0" smtClean="0">
                <a:solidFill>
                  <a:schemeClr val="tx1"/>
                </a:solidFill>
              </a:rPr>
              <a:t>.</a:t>
            </a:r>
            <a:endParaRPr lang="en-US" sz="2000" i="1" dirty="0">
              <a:solidFill>
                <a:schemeClr val="tx1"/>
              </a:solidFill>
            </a:endParaRPr>
          </a:p>
        </p:txBody>
      </p:sp>
      <p:sp>
        <p:nvSpPr>
          <p:cNvPr id="10" name="TextBox 9"/>
          <p:cNvSpPr txBox="1"/>
          <p:nvPr/>
        </p:nvSpPr>
        <p:spPr>
          <a:xfrm>
            <a:off x="471951" y="1397780"/>
            <a:ext cx="471951" cy="1446550"/>
          </a:xfrm>
          <a:prstGeom prst="rect">
            <a:avLst/>
          </a:prstGeom>
          <a:noFill/>
        </p:spPr>
        <p:txBody>
          <a:bodyPr wrap="square" rtlCol="0">
            <a:spAutoFit/>
          </a:bodyPr>
          <a:lstStyle/>
          <a:p>
            <a:r>
              <a:rPr lang="en-US" sz="8800" dirty="0" smtClean="0">
                <a:latin typeface="+mn-lt"/>
              </a:rPr>
              <a:t>“</a:t>
            </a:r>
          </a:p>
        </p:txBody>
      </p:sp>
      <p:sp>
        <p:nvSpPr>
          <p:cNvPr id="11" name="TextBox 10"/>
          <p:cNvSpPr txBox="1"/>
          <p:nvPr/>
        </p:nvSpPr>
        <p:spPr>
          <a:xfrm>
            <a:off x="6461184" y="4130285"/>
            <a:ext cx="1242204" cy="1569660"/>
          </a:xfrm>
          <a:prstGeom prst="rect">
            <a:avLst/>
          </a:prstGeom>
          <a:noFill/>
        </p:spPr>
        <p:txBody>
          <a:bodyPr wrap="square" rtlCol="0">
            <a:spAutoFit/>
          </a:bodyPr>
          <a:lstStyle/>
          <a:p>
            <a:r>
              <a:rPr lang="en-US" sz="9600" dirty="0" smtClean="0">
                <a:latin typeface="+mn-lt"/>
              </a:rPr>
              <a:t> ”</a:t>
            </a:r>
          </a:p>
        </p:txBody>
      </p:sp>
    </p:spTree>
    <p:extLst>
      <p:ext uri="{BB962C8B-B14F-4D97-AF65-F5344CB8AC3E}">
        <p14:creationId xmlns:p14="http://schemas.microsoft.com/office/powerpoint/2010/main" val="188802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rgbClr val="F3D54E">
                    <a:alpha val="90000"/>
                  </a:srgbClr>
                </a:solidFill>
              </a:rPr>
              <a:t>INDUSTRIAL INTERNET </a:t>
            </a:r>
            <a:r>
              <a:rPr lang="en-US" b="1" dirty="0"/>
              <a:t>REFERENCE ARCHITECTURE</a:t>
            </a:r>
            <a:r>
              <a:rPr lang="en-US" dirty="0"/>
              <a:t> </a:t>
            </a: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The Industrial Internet of Things Volume G1 – Reference Architecture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grpSp>
        <p:nvGrpSpPr>
          <p:cNvPr id="34" name="Group 33"/>
          <p:cNvGrpSpPr/>
          <p:nvPr/>
        </p:nvGrpSpPr>
        <p:grpSpPr>
          <a:xfrm>
            <a:off x="5934974" y="1333036"/>
            <a:ext cx="2205607" cy="3935716"/>
            <a:chOff x="5934974" y="1333036"/>
            <a:chExt cx="2205607" cy="3935716"/>
          </a:xfrm>
        </p:grpSpPr>
        <p:sp>
          <p:nvSpPr>
            <p:cNvPr id="10" name="TextBox 9"/>
            <p:cNvSpPr txBox="1"/>
            <p:nvPr/>
          </p:nvSpPr>
          <p:spPr>
            <a:xfrm>
              <a:off x="6139340" y="1333036"/>
              <a:ext cx="1759790" cy="646331"/>
            </a:xfrm>
            <a:prstGeom prst="rect">
              <a:avLst/>
            </a:prstGeom>
            <a:noFill/>
          </p:spPr>
          <p:txBody>
            <a:bodyPr wrap="square" rtlCol="0">
              <a:spAutoFit/>
            </a:bodyPr>
            <a:lstStyle/>
            <a:p>
              <a:pPr algn="ctr"/>
              <a:r>
                <a:rPr lang="en-US" dirty="0" smtClean="0"/>
                <a:t>Apply to</a:t>
              </a:r>
            </a:p>
            <a:p>
              <a:pPr algn="ctr"/>
              <a:r>
                <a:rPr lang="en-US" dirty="0" smtClean="0"/>
                <a:t> IIoT Systems</a:t>
              </a:r>
            </a:p>
          </p:txBody>
        </p:sp>
        <p:sp>
          <p:nvSpPr>
            <p:cNvPr id="11" name="TextBox 10"/>
            <p:cNvSpPr txBox="1"/>
            <p:nvPr/>
          </p:nvSpPr>
          <p:spPr>
            <a:xfrm>
              <a:off x="6159838" y="2114343"/>
              <a:ext cx="1759790" cy="646331"/>
            </a:xfrm>
            <a:prstGeom prst="rect">
              <a:avLst/>
            </a:prstGeom>
            <a:noFill/>
          </p:spPr>
          <p:txBody>
            <a:bodyPr wrap="square" rtlCol="0">
              <a:spAutoFit/>
            </a:bodyPr>
            <a:lstStyle/>
            <a:p>
              <a:pPr algn="ctr"/>
              <a:r>
                <a:rPr lang="en-US" dirty="0" smtClean="0"/>
                <a:t>Extend, enrich &amp; develop</a:t>
              </a:r>
            </a:p>
          </p:txBody>
        </p:sp>
        <p:sp>
          <p:nvSpPr>
            <p:cNvPr id="12" name="Right Arrow 11"/>
            <p:cNvSpPr/>
            <p:nvPr/>
          </p:nvSpPr>
          <p:spPr>
            <a:xfrm>
              <a:off x="5934974" y="3096883"/>
              <a:ext cx="2205607" cy="1104181"/>
            </a:xfrm>
            <a:prstGeom prst="rightArrow">
              <a:avLst/>
            </a:prstGeom>
            <a:solidFill>
              <a:schemeClr val="tx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3" name="TextBox 12"/>
            <p:cNvSpPr txBox="1"/>
            <p:nvPr/>
          </p:nvSpPr>
          <p:spPr>
            <a:xfrm>
              <a:off x="6109311" y="4622421"/>
              <a:ext cx="1759788" cy="646331"/>
            </a:xfrm>
            <a:prstGeom prst="rect">
              <a:avLst/>
            </a:prstGeom>
            <a:noFill/>
          </p:spPr>
          <p:txBody>
            <a:bodyPr wrap="square" rtlCol="0">
              <a:spAutoFit/>
            </a:bodyPr>
            <a:lstStyle/>
            <a:p>
              <a:pPr algn="ctr"/>
              <a:r>
                <a:rPr lang="en-US" dirty="0" smtClean="0"/>
                <a:t>Feedback &amp; Improvement</a:t>
              </a:r>
            </a:p>
          </p:txBody>
        </p:sp>
      </p:grpSp>
      <p:sp>
        <p:nvSpPr>
          <p:cNvPr id="7" name="Rectangle 6"/>
          <p:cNvSpPr/>
          <p:nvPr/>
        </p:nvSpPr>
        <p:spPr>
          <a:xfrm>
            <a:off x="8540151" y="1043335"/>
            <a:ext cx="3114136" cy="4951547"/>
          </a:xfrm>
          <a:prstGeom prst="rect">
            <a:avLst/>
          </a:prstGeom>
          <a:gradFill>
            <a:gsLst>
              <a:gs pos="0">
                <a:srgbClr val="788500"/>
              </a:gs>
              <a:gs pos="100000">
                <a:srgbClr val="D0E600"/>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 name="Rectangle 7"/>
          <p:cNvSpPr/>
          <p:nvPr/>
        </p:nvSpPr>
        <p:spPr>
          <a:xfrm>
            <a:off x="8414001" y="1154487"/>
            <a:ext cx="3114136" cy="4951547"/>
          </a:xfrm>
          <a:prstGeom prst="rect">
            <a:avLst/>
          </a:prstGeom>
          <a:gradFill>
            <a:gsLst>
              <a:gs pos="0">
                <a:srgbClr val="958022"/>
              </a:gs>
              <a:gs pos="100000">
                <a:srgbClr val="FFDD42"/>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Rectangle 8"/>
          <p:cNvSpPr/>
          <p:nvPr/>
        </p:nvSpPr>
        <p:spPr>
          <a:xfrm>
            <a:off x="8287851" y="1265639"/>
            <a:ext cx="3114136" cy="4951547"/>
          </a:xfrm>
          <a:prstGeom prst="rect">
            <a:avLst/>
          </a:prstGeom>
          <a:gradFill>
            <a:gsLst>
              <a:gs pos="0">
                <a:srgbClr val="9E2300"/>
              </a:gs>
              <a:gs pos="100000">
                <a:srgbClr val="FF4400"/>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System Architecture</a:t>
            </a:r>
          </a:p>
        </p:txBody>
      </p:sp>
      <p:sp>
        <p:nvSpPr>
          <p:cNvPr id="17" name="Rectangle 16"/>
          <p:cNvSpPr/>
          <p:nvPr/>
        </p:nvSpPr>
        <p:spPr>
          <a:xfrm>
            <a:off x="471951" y="1043335"/>
            <a:ext cx="5112855" cy="4786705"/>
          </a:xfrm>
          <a:prstGeom prst="rect">
            <a:avLst/>
          </a:prstGeom>
          <a:gradFill>
            <a:gsLst>
              <a:gs pos="0">
                <a:srgbClr val="003C71">
                  <a:lumMod val="95000"/>
                </a:srgbClr>
              </a:gs>
              <a:gs pos="100000">
                <a:srgbClr val="0073D4"/>
              </a:gs>
            </a:gsLst>
            <a:lin ang="2700000" scaled="1"/>
          </a:gra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Industrial Internet Reference Framework</a:t>
            </a:r>
          </a:p>
        </p:txBody>
      </p:sp>
      <p:grpSp>
        <p:nvGrpSpPr>
          <p:cNvPr id="26" name="Group 25"/>
          <p:cNvGrpSpPr/>
          <p:nvPr/>
        </p:nvGrpSpPr>
        <p:grpSpPr>
          <a:xfrm>
            <a:off x="617756" y="1639134"/>
            <a:ext cx="1841171" cy="4000753"/>
            <a:chOff x="681487" y="2105281"/>
            <a:chExt cx="2053087" cy="4000753"/>
          </a:xfrm>
          <a:gradFill>
            <a:gsLst>
              <a:gs pos="0">
                <a:srgbClr val="958022"/>
              </a:gs>
              <a:gs pos="100000">
                <a:srgbClr val="FFDD42"/>
              </a:gs>
            </a:gsLst>
            <a:lin ang="2700000" scaled="1"/>
          </a:gradFill>
        </p:grpSpPr>
        <p:sp>
          <p:nvSpPr>
            <p:cNvPr id="18" name="Rectangle 17"/>
            <p:cNvSpPr/>
            <p:nvPr/>
          </p:nvSpPr>
          <p:spPr>
            <a:xfrm>
              <a:off x="681487" y="2105281"/>
              <a:ext cx="2053087" cy="4000753"/>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smtClean="0">
                  <a:solidFill>
                    <a:schemeClr val="tx1"/>
                  </a:solidFill>
                </a:rPr>
                <a:t>Frame</a:t>
              </a:r>
            </a:p>
          </p:txBody>
        </p:sp>
        <p:sp>
          <p:nvSpPr>
            <p:cNvPr id="20" name="Rectangle 19"/>
            <p:cNvSpPr/>
            <p:nvPr/>
          </p:nvSpPr>
          <p:spPr>
            <a:xfrm>
              <a:off x="758499" y="2581959"/>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Stakeholders</a:t>
              </a:r>
            </a:p>
          </p:txBody>
        </p:sp>
        <p:sp>
          <p:nvSpPr>
            <p:cNvPr id="21" name="Rectangle 20"/>
            <p:cNvSpPr/>
            <p:nvPr/>
          </p:nvSpPr>
          <p:spPr>
            <a:xfrm>
              <a:off x="758499" y="3394583"/>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Concerns</a:t>
              </a:r>
            </a:p>
          </p:txBody>
        </p:sp>
        <p:sp>
          <p:nvSpPr>
            <p:cNvPr id="22" name="Rectangle 21"/>
            <p:cNvSpPr/>
            <p:nvPr/>
          </p:nvSpPr>
          <p:spPr>
            <a:xfrm>
              <a:off x="758499" y="4201064"/>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Viewpoints</a:t>
              </a:r>
            </a:p>
          </p:txBody>
        </p:sp>
      </p:grpSp>
      <p:grpSp>
        <p:nvGrpSpPr>
          <p:cNvPr id="5" name="Group 4"/>
          <p:cNvGrpSpPr/>
          <p:nvPr/>
        </p:nvGrpSpPr>
        <p:grpSpPr>
          <a:xfrm>
            <a:off x="3595543" y="1639134"/>
            <a:ext cx="1879621" cy="4026391"/>
            <a:chOff x="3692106" y="2105281"/>
            <a:chExt cx="1879621" cy="4026391"/>
          </a:xfrm>
          <a:gradFill>
            <a:gsLst>
              <a:gs pos="0">
                <a:srgbClr val="788500"/>
              </a:gs>
              <a:gs pos="100000">
                <a:srgbClr val="D0E600"/>
              </a:gs>
            </a:gsLst>
            <a:lin ang="2700000" scaled="1"/>
          </a:gradFill>
        </p:grpSpPr>
        <p:sp>
          <p:nvSpPr>
            <p:cNvPr id="19" name="Rectangle 18"/>
            <p:cNvSpPr/>
            <p:nvPr/>
          </p:nvSpPr>
          <p:spPr>
            <a:xfrm>
              <a:off x="3692106" y="2105281"/>
              <a:ext cx="1879621" cy="4026391"/>
            </a:xfrm>
            <a:prstGeom prst="rect">
              <a:avLst/>
            </a:prstGeom>
            <a:grp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smtClean="0">
                  <a:solidFill>
                    <a:schemeClr val="tx1"/>
                  </a:solidFill>
                </a:rPr>
                <a:t>Representations</a:t>
              </a:r>
            </a:p>
          </p:txBody>
        </p:sp>
        <p:sp>
          <p:nvSpPr>
            <p:cNvPr id="23" name="Rectangle 22"/>
            <p:cNvSpPr/>
            <p:nvPr/>
          </p:nvSpPr>
          <p:spPr>
            <a:xfrm>
              <a:off x="3771650" y="2581959"/>
              <a:ext cx="1732866" cy="693658"/>
            </a:xfrm>
            <a:prstGeom prst="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Views</a:t>
              </a:r>
            </a:p>
          </p:txBody>
        </p:sp>
        <p:sp>
          <p:nvSpPr>
            <p:cNvPr id="24" name="Rectangle 23"/>
            <p:cNvSpPr/>
            <p:nvPr/>
          </p:nvSpPr>
          <p:spPr>
            <a:xfrm>
              <a:off x="3771649" y="3394583"/>
              <a:ext cx="1732866" cy="693658"/>
            </a:xfrm>
            <a:prstGeom prst="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Models</a:t>
              </a:r>
            </a:p>
          </p:txBody>
        </p:sp>
      </p:grpSp>
      <p:sp>
        <p:nvSpPr>
          <p:cNvPr id="27" name="Right Arrow 26"/>
          <p:cNvSpPr/>
          <p:nvPr/>
        </p:nvSpPr>
        <p:spPr>
          <a:xfrm>
            <a:off x="2527991" y="2928436"/>
            <a:ext cx="1020946" cy="723893"/>
          </a:xfrm>
          <a:prstGeom prst="rightArrow">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2616114" y="2193295"/>
            <a:ext cx="740908" cy="276999"/>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latin typeface="+mn-lt"/>
              </a:rPr>
              <a:t>Identify</a:t>
            </a:r>
          </a:p>
        </p:txBody>
      </p:sp>
      <p:sp>
        <p:nvSpPr>
          <p:cNvPr id="30" name="TextBox 29"/>
          <p:cNvSpPr txBox="1"/>
          <p:nvPr/>
        </p:nvSpPr>
        <p:spPr>
          <a:xfrm>
            <a:off x="2585077" y="2546892"/>
            <a:ext cx="801823" cy="276999"/>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latin typeface="+mn-lt"/>
              </a:rPr>
              <a:t>Evaluate</a:t>
            </a:r>
          </a:p>
        </p:txBody>
      </p:sp>
      <p:sp>
        <p:nvSpPr>
          <p:cNvPr id="31" name="TextBox 30"/>
          <p:cNvSpPr txBox="1"/>
          <p:nvPr/>
        </p:nvSpPr>
        <p:spPr>
          <a:xfrm>
            <a:off x="2606873" y="3925441"/>
            <a:ext cx="856325" cy="461665"/>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t>Address</a:t>
            </a:r>
          </a:p>
          <a:p>
            <a:pPr algn="ctr"/>
            <a:r>
              <a:rPr lang="en-US" sz="1200" b="1" dirty="0" smtClean="0"/>
              <a:t>Concerns</a:t>
            </a:r>
          </a:p>
        </p:txBody>
      </p:sp>
    </p:spTree>
    <p:extLst>
      <p:ext uri="{BB962C8B-B14F-4D97-AF65-F5344CB8AC3E}">
        <p14:creationId xmlns:p14="http://schemas.microsoft.com/office/powerpoint/2010/main" val="2293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grpSp>
        <p:nvGrpSpPr>
          <p:cNvPr id="3" name="Group 2"/>
          <p:cNvGrpSpPr/>
          <p:nvPr/>
        </p:nvGrpSpPr>
        <p:grpSpPr>
          <a:xfrm>
            <a:off x="1161071" y="1956107"/>
            <a:ext cx="5151120" cy="3097530"/>
            <a:chOff x="1161071" y="1956107"/>
            <a:chExt cx="5151120" cy="3097530"/>
          </a:xfrm>
        </p:grpSpPr>
        <p:sp>
          <p:nvSpPr>
            <p:cNvPr id="7" name="Parallelogram 6"/>
            <p:cNvSpPr/>
            <p:nvPr/>
          </p:nvSpPr>
          <p:spPr>
            <a:xfrm>
              <a:off x="1161071" y="4150667"/>
              <a:ext cx="5151120" cy="902970"/>
            </a:xfrm>
            <a:prstGeom prst="parallelogram">
              <a:avLst>
                <a:gd name="adj" fmla="val 166186"/>
              </a:avLst>
            </a:prstGeom>
            <a:gradFill>
              <a:gsLst>
                <a:gs pos="0">
                  <a:srgbClr val="788500"/>
                </a:gs>
                <a:gs pos="100000">
                  <a:srgbClr val="D0E600"/>
                </a:gs>
              </a:gsLst>
              <a:lin ang="2700000" scaled="1"/>
            </a:gra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Implementation Viewpoint</a:t>
              </a:r>
            </a:p>
          </p:txBody>
        </p:sp>
        <p:sp>
          <p:nvSpPr>
            <p:cNvPr id="8" name="Parallelogram 7"/>
            <p:cNvSpPr/>
            <p:nvPr/>
          </p:nvSpPr>
          <p:spPr>
            <a:xfrm>
              <a:off x="1161071" y="3419147"/>
              <a:ext cx="5151120" cy="902970"/>
            </a:xfrm>
            <a:prstGeom prst="parallelogram">
              <a:avLst>
                <a:gd name="adj" fmla="val 166186"/>
              </a:avLst>
            </a:prstGeom>
            <a:gradFill>
              <a:gsLst>
                <a:gs pos="0">
                  <a:srgbClr val="003C71"/>
                </a:gs>
                <a:gs pos="100000">
                  <a:srgbClr val="0073D4"/>
                </a:gs>
              </a:gsLst>
              <a:lin ang="2700000" scaled="1"/>
            </a:gra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t>Functional Viewpoint</a:t>
              </a:r>
            </a:p>
          </p:txBody>
        </p:sp>
        <p:sp>
          <p:nvSpPr>
            <p:cNvPr id="6" name="Parallelogram 5"/>
            <p:cNvSpPr/>
            <p:nvPr/>
          </p:nvSpPr>
          <p:spPr>
            <a:xfrm>
              <a:off x="1161071" y="2687627"/>
              <a:ext cx="5151120" cy="902970"/>
            </a:xfrm>
            <a:prstGeom prst="parallelogram">
              <a:avLst>
                <a:gd name="adj" fmla="val 166186"/>
              </a:avLst>
            </a:prstGeom>
            <a:gradFill>
              <a:gsLst>
                <a:gs pos="0">
                  <a:srgbClr val="958022"/>
                </a:gs>
                <a:gs pos="100000">
                  <a:srgbClr val="FFDD42"/>
                </a:gs>
              </a:gsLst>
              <a:lin ang="2700000" scaled="1"/>
            </a:gra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smtClean="0"/>
                <a:t>Usage Viewpoint</a:t>
              </a:r>
            </a:p>
          </p:txBody>
        </p:sp>
        <p:sp>
          <p:nvSpPr>
            <p:cNvPr id="5" name="Parallelogram 4"/>
            <p:cNvSpPr/>
            <p:nvPr/>
          </p:nvSpPr>
          <p:spPr>
            <a:xfrm>
              <a:off x="1161071" y="1956107"/>
              <a:ext cx="5151120" cy="902970"/>
            </a:xfrm>
            <a:prstGeom prst="parallelogram">
              <a:avLst>
                <a:gd name="adj" fmla="val 166186"/>
              </a:avLst>
            </a:prstGeom>
            <a:gradFill>
              <a:gsLst>
                <a:gs pos="0">
                  <a:srgbClr val="9E2300"/>
                </a:gs>
                <a:gs pos="100000">
                  <a:srgbClr val="FF4400"/>
                </a:gs>
              </a:gsLst>
              <a:lin ang="2700000" scaled="1"/>
            </a:gradFill>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dirty="0" smtClean="0"/>
                <a:t>Business Viewpoint</a:t>
              </a:r>
            </a:p>
          </p:txBody>
        </p:sp>
        <p:cxnSp>
          <p:nvCxnSpPr>
            <p:cNvPr id="27" name="Straight Connector 26"/>
            <p:cNvCxnSpPr/>
            <p:nvPr/>
          </p:nvCxnSpPr>
          <p:spPr>
            <a:xfrm>
              <a:off x="1161071" y="285907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12191" y="195610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809146" y="285907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48" name="Freeform 47"/>
          <p:cNvSpPr/>
          <p:nvPr/>
        </p:nvSpPr>
        <p:spPr>
          <a:xfrm>
            <a:off x="441849" y="467417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3D6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32659" y="247560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C4C02"/>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0" name="Freeform 49"/>
          <p:cNvSpPr/>
          <p:nvPr/>
        </p:nvSpPr>
        <p:spPr>
          <a:xfrm>
            <a:off x="441848" y="395819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71C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1" name="Freeform 50"/>
          <p:cNvSpPr/>
          <p:nvPr/>
        </p:nvSpPr>
        <p:spPr>
          <a:xfrm>
            <a:off x="432659" y="3227412"/>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3D54E"/>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TextBox 51"/>
          <p:cNvSpPr txBox="1"/>
          <p:nvPr/>
        </p:nvSpPr>
        <p:spPr>
          <a:xfrm>
            <a:off x="-23916" y="1768736"/>
            <a:ext cx="1914525" cy="369332"/>
          </a:xfrm>
          <a:prstGeom prst="rect">
            <a:avLst/>
          </a:prstGeom>
          <a:noFill/>
        </p:spPr>
        <p:txBody>
          <a:bodyPr wrap="square" rtlCol="0">
            <a:spAutoFit/>
          </a:bodyPr>
          <a:lstStyle/>
          <a:p>
            <a:pPr algn="ctr"/>
            <a:r>
              <a:rPr lang="en-US" dirty="0" smtClean="0">
                <a:latin typeface="+mn-lt"/>
              </a:rPr>
              <a:t>Stakeholders</a:t>
            </a:r>
          </a:p>
        </p:txBody>
      </p:sp>
      <p:grpSp>
        <p:nvGrpSpPr>
          <p:cNvPr id="4" name="Group 3"/>
          <p:cNvGrpSpPr/>
          <p:nvPr/>
        </p:nvGrpSpPr>
        <p:grpSpPr>
          <a:xfrm>
            <a:off x="6561746" y="914400"/>
            <a:ext cx="5151120" cy="5017770"/>
            <a:chOff x="6561746" y="914400"/>
            <a:chExt cx="5151120" cy="5017770"/>
          </a:xfrm>
        </p:grpSpPr>
        <p:sp>
          <p:nvSpPr>
            <p:cNvPr id="54" name="Parallelogram 53"/>
            <p:cNvSpPr/>
            <p:nvPr/>
          </p:nvSpPr>
          <p:spPr>
            <a:xfrm>
              <a:off x="6561746" y="5029200"/>
              <a:ext cx="5151120" cy="902970"/>
            </a:xfrm>
            <a:prstGeom prst="parallelogram">
              <a:avLst>
                <a:gd name="adj" fmla="val 166186"/>
              </a:avLst>
            </a:prstGeom>
            <a:gradFill>
              <a:gsLst>
                <a:gs pos="0">
                  <a:srgbClr val="788500"/>
                </a:gs>
                <a:gs pos="100000">
                  <a:srgbClr val="D0E600"/>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Implementation Model</a:t>
              </a:r>
            </a:p>
          </p:txBody>
        </p:sp>
        <p:sp>
          <p:nvSpPr>
            <p:cNvPr id="55" name="Parallelogram 54"/>
            <p:cNvSpPr/>
            <p:nvPr/>
          </p:nvSpPr>
          <p:spPr>
            <a:xfrm>
              <a:off x="6561746" y="3657600"/>
              <a:ext cx="5151120" cy="902970"/>
            </a:xfrm>
            <a:prstGeom prst="parallelogram">
              <a:avLst>
                <a:gd name="adj" fmla="val 166186"/>
              </a:avLst>
            </a:prstGeom>
            <a:gradFill>
              <a:gsLst>
                <a:gs pos="0">
                  <a:srgbClr val="003C71"/>
                </a:gs>
                <a:gs pos="100000">
                  <a:srgbClr val="0073D4"/>
                </a:gs>
              </a:gsLst>
              <a:lin ang="2700000" scaled="1"/>
            </a:gra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t>Functional Model</a:t>
              </a:r>
            </a:p>
          </p:txBody>
        </p:sp>
        <p:sp>
          <p:nvSpPr>
            <p:cNvPr id="56" name="Parallelogram 55"/>
            <p:cNvSpPr/>
            <p:nvPr/>
          </p:nvSpPr>
          <p:spPr>
            <a:xfrm>
              <a:off x="6561746" y="2286000"/>
              <a:ext cx="5151120" cy="902970"/>
            </a:xfrm>
            <a:prstGeom prst="parallelogram">
              <a:avLst>
                <a:gd name="adj" fmla="val 166186"/>
              </a:avLst>
            </a:prstGeom>
            <a:gradFill>
              <a:gsLst>
                <a:gs pos="0">
                  <a:srgbClr val="958022"/>
                </a:gs>
                <a:gs pos="100000">
                  <a:srgbClr val="FFDD42"/>
                </a:gs>
              </a:gsLst>
              <a:lin ang="2700000" scaled="1"/>
            </a:gra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smtClean="0"/>
                <a:t>Usage Model</a:t>
              </a:r>
            </a:p>
          </p:txBody>
        </p:sp>
        <p:sp>
          <p:nvSpPr>
            <p:cNvPr id="57" name="Parallelogram 56"/>
            <p:cNvSpPr/>
            <p:nvPr/>
          </p:nvSpPr>
          <p:spPr>
            <a:xfrm>
              <a:off x="6561746" y="914400"/>
              <a:ext cx="5151120" cy="902970"/>
            </a:xfrm>
            <a:prstGeom prst="parallelogram">
              <a:avLst>
                <a:gd name="adj" fmla="val 166186"/>
              </a:avLst>
            </a:prstGeom>
            <a:gradFill>
              <a:gsLst>
                <a:gs pos="0">
                  <a:srgbClr val="9E2300"/>
                </a:gs>
                <a:gs pos="100000">
                  <a:srgbClr val="FF4400"/>
                </a:gs>
              </a:gsLst>
              <a:lin ang="2700000" scaled="1"/>
            </a:gradFill>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dirty="0" smtClean="0"/>
                <a:t>Business Model</a:t>
              </a:r>
            </a:p>
          </p:txBody>
        </p:sp>
      </p:grpSp>
      <p:cxnSp>
        <p:nvCxnSpPr>
          <p:cNvPr id="62" name="Straight Arrow Connector 61"/>
          <p:cNvCxnSpPr>
            <a:stCxn id="5" idx="2"/>
            <a:endCxn id="57" idx="5"/>
          </p:cNvCxnSpPr>
          <p:nvPr/>
        </p:nvCxnSpPr>
        <p:spPr>
          <a:xfrm flipV="1">
            <a:off x="5561886" y="1365885"/>
            <a:ext cx="1750165" cy="1041707"/>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2"/>
            <a:endCxn id="56" idx="5"/>
          </p:cNvCxnSpPr>
          <p:nvPr/>
        </p:nvCxnSpPr>
        <p:spPr>
          <a:xfrm flipV="1">
            <a:off x="5561886" y="2737485"/>
            <a:ext cx="1750165" cy="401627"/>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2"/>
            <a:endCxn id="55" idx="5"/>
          </p:cNvCxnSpPr>
          <p:nvPr/>
        </p:nvCxnSpPr>
        <p:spPr>
          <a:xfrm>
            <a:off x="5561886" y="3870632"/>
            <a:ext cx="1750165" cy="238453"/>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 idx="2"/>
            <a:endCxn id="54" idx="5"/>
          </p:cNvCxnSpPr>
          <p:nvPr/>
        </p:nvCxnSpPr>
        <p:spPr>
          <a:xfrm>
            <a:off x="5561886" y="4602152"/>
            <a:ext cx="1750165" cy="878533"/>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871177" y="1221015"/>
            <a:ext cx="2557359" cy="369332"/>
          </a:xfrm>
          <a:prstGeom prst="rect">
            <a:avLst/>
          </a:prstGeom>
          <a:noFill/>
        </p:spPr>
        <p:txBody>
          <a:bodyPr wrap="square" rtlCol="0">
            <a:spAutoFit/>
          </a:bodyPr>
          <a:lstStyle/>
          <a:p>
            <a:pPr algn="ctr"/>
            <a:r>
              <a:rPr lang="en-US" dirty="0" smtClean="0"/>
              <a:t>Architecture Frame</a:t>
            </a:r>
            <a:endParaRPr lang="en-US" dirty="0" smtClean="0">
              <a:latin typeface="+mn-lt"/>
            </a:endParaRPr>
          </a:p>
        </p:txBody>
      </p:sp>
      <p:sp>
        <p:nvSpPr>
          <p:cNvPr id="75" name="TextBox 74"/>
          <p:cNvSpPr txBox="1"/>
          <p:nvPr/>
        </p:nvSpPr>
        <p:spPr>
          <a:xfrm>
            <a:off x="8109927" y="331544"/>
            <a:ext cx="3453423" cy="369332"/>
          </a:xfrm>
          <a:prstGeom prst="rect">
            <a:avLst/>
          </a:prstGeom>
          <a:noFill/>
        </p:spPr>
        <p:txBody>
          <a:bodyPr wrap="square" rtlCol="0">
            <a:spAutoFit/>
          </a:bodyPr>
          <a:lstStyle/>
          <a:p>
            <a:pPr algn="ctr"/>
            <a:r>
              <a:rPr lang="en-US" dirty="0" smtClean="0"/>
              <a:t>Architecture Representation</a:t>
            </a:r>
            <a:endParaRPr lang="en-US" dirty="0" smtClean="0">
              <a:latin typeface="+mn-lt"/>
            </a:endParaRPr>
          </a:p>
        </p:txBody>
      </p:sp>
      <p:sp>
        <p:nvSpPr>
          <p:cNvPr id="78" name="Title 3"/>
          <p:cNvSpPr txBox="1">
            <a:spLocks/>
          </p:cNvSpPr>
          <p:nvPr/>
        </p:nvSpPr>
        <p:spPr>
          <a:xfrm>
            <a:off x="471951" y="304703"/>
            <a:ext cx="11248101" cy="724365"/>
          </a:xfrm>
          <a:prstGeom prst="rect">
            <a:avLst/>
          </a:prstGeom>
        </p:spPr>
        <p:txBody>
          <a:bodyPr/>
          <a:lst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a:lstStyle>
          <a:p>
            <a:r>
              <a:rPr lang="en-US" dirty="0" smtClean="0">
                <a:solidFill>
                  <a:srgbClr val="F3D54E">
                    <a:alpha val="90000"/>
                  </a:srgbClr>
                </a:solidFill>
              </a:rPr>
              <a:t>Multiple</a:t>
            </a:r>
            <a:r>
              <a:rPr lang="en-US" dirty="0" smtClean="0"/>
              <a:t> </a:t>
            </a:r>
            <a:r>
              <a:rPr lang="en-US" dirty="0" smtClean="0">
                <a:solidFill>
                  <a:schemeClr val="tx1"/>
                </a:solidFill>
              </a:rPr>
              <a:t>Stakeholders</a:t>
            </a:r>
            <a:endParaRPr lang="en-US" dirty="0">
              <a:solidFill>
                <a:schemeClr val="tx1"/>
              </a:solidFill>
            </a:endParaRPr>
          </a:p>
        </p:txBody>
      </p:sp>
      <p:sp>
        <p:nvSpPr>
          <p:cNvPr id="79" name="TextBox 78"/>
          <p:cNvSpPr txBox="1"/>
          <p:nvPr/>
        </p:nvSpPr>
        <p:spPr>
          <a:xfrm>
            <a:off x="567159" y="5480685"/>
            <a:ext cx="5451676" cy="646331"/>
          </a:xfrm>
          <a:prstGeom prst="rect">
            <a:avLst/>
          </a:prstGeom>
          <a:noFill/>
        </p:spPr>
        <p:txBody>
          <a:bodyPr wrap="square" rtlCol="0">
            <a:spAutoFit/>
          </a:bodyPr>
          <a:lstStyle/>
          <a:p>
            <a:r>
              <a:rPr lang="en-US" dirty="0" smtClean="0"/>
              <a:t>Implementing Industry 4.0 processes requires the vision and coordination of the entire business unit.</a:t>
            </a:r>
            <a:endParaRPr lang="en-US" dirty="0" smtClean="0">
              <a:latin typeface="+mn-lt"/>
            </a:endParaRPr>
          </a:p>
        </p:txBody>
      </p:sp>
      <p:pic>
        <p:nvPicPr>
          <p:cNvPr id="9" name="Picture 8"/>
          <p:cNvPicPr>
            <a:picLocks noChangeAspect="1"/>
          </p:cNvPicPr>
          <p:nvPr/>
        </p:nvPicPr>
        <p:blipFill>
          <a:blip r:embed="rId3"/>
          <a:stretch>
            <a:fillRect/>
          </a:stretch>
        </p:blipFill>
        <p:spPr>
          <a:xfrm>
            <a:off x="543602" y="6196589"/>
            <a:ext cx="11254191" cy="280440"/>
          </a:xfrm>
          <a:prstGeom prst="rect">
            <a:avLst/>
          </a:prstGeom>
        </p:spPr>
      </p:pic>
    </p:spTree>
    <p:extLst>
      <p:ext uri="{BB962C8B-B14F-4D97-AF65-F5344CB8AC3E}">
        <p14:creationId xmlns:p14="http://schemas.microsoft.com/office/powerpoint/2010/main" val="41015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dirty="0">
                <a:solidFill>
                  <a:srgbClr val="F3D54E">
                    <a:alpha val="90000"/>
                  </a:srgbClr>
                </a:solidFill>
              </a:rPr>
              <a:t>Business</a:t>
            </a:r>
            <a:r>
              <a:rPr lang="en-US" dirty="0" smtClean="0"/>
              <a:t> and Usage Viewpoints</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5" name="TextBox 4"/>
          <p:cNvSpPr txBox="1"/>
          <p:nvPr/>
        </p:nvSpPr>
        <p:spPr>
          <a:xfrm>
            <a:off x="2777538" y="1559490"/>
            <a:ext cx="2128345" cy="923330"/>
          </a:xfrm>
          <a:prstGeom prst="rect">
            <a:avLst/>
          </a:prstGeom>
          <a:noFill/>
        </p:spPr>
        <p:txBody>
          <a:bodyPr wrap="square" rtlCol="0">
            <a:spAutoFit/>
          </a:bodyPr>
          <a:lstStyle/>
          <a:p>
            <a:pPr algn="ctr"/>
            <a:r>
              <a:rPr lang="en-US" dirty="0" smtClean="0">
                <a:latin typeface="+mn-lt"/>
              </a:rPr>
              <a:t>Business Decision Maker and Key Stakeholders</a:t>
            </a:r>
          </a:p>
        </p:txBody>
      </p:sp>
      <p:sp>
        <p:nvSpPr>
          <p:cNvPr id="9" name="TextBox 8"/>
          <p:cNvSpPr txBox="1"/>
          <p:nvPr/>
        </p:nvSpPr>
        <p:spPr>
          <a:xfrm>
            <a:off x="8126104" y="1697989"/>
            <a:ext cx="2128345" cy="646331"/>
          </a:xfrm>
          <a:prstGeom prst="rect">
            <a:avLst/>
          </a:prstGeom>
          <a:noFill/>
        </p:spPr>
        <p:txBody>
          <a:bodyPr wrap="square" rtlCol="0">
            <a:spAutoFit/>
          </a:bodyPr>
          <a:lstStyle/>
          <a:p>
            <a:pPr algn="ctr"/>
            <a:r>
              <a:rPr lang="en-US" dirty="0" smtClean="0">
                <a:latin typeface="+mn-lt"/>
              </a:rPr>
              <a:t>System Engineers, Product Managers</a:t>
            </a:r>
          </a:p>
        </p:txBody>
      </p:sp>
      <p:sp>
        <p:nvSpPr>
          <p:cNvPr id="10" name="TextBox 9"/>
          <p:cNvSpPr txBox="1"/>
          <p:nvPr/>
        </p:nvSpPr>
        <p:spPr>
          <a:xfrm>
            <a:off x="799239" y="4298245"/>
            <a:ext cx="1108842" cy="375910"/>
          </a:xfrm>
          <a:prstGeom prst="rect">
            <a:avLst/>
          </a:prstGeom>
          <a:solidFill>
            <a:schemeClr val="accent1">
              <a:lumMod val="60000"/>
              <a:lumOff val="40000"/>
            </a:schemeClr>
          </a:solidFill>
        </p:spPr>
        <p:txBody>
          <a:bodyPr wrap="square" rtlCol="0">
            <a:spAutoFit/>
          </a:bodyPr>
          <a:lstStyle/>
          <a:p>
            <a:pPr algn="ctr"/>
            <a:r>
              <a:rPr lang="en-US" dirty="0" smtClean="0">
                <a:latin typeface="+mn-lt"/>
              </a:rPr>
              <a:t>Vision</a:t>
            </a:r>
          </a:p>
        </p:txBody>
      </p:sp>
      <p:sp>
        <p:nvSpPr>
          <p:cNvPr id="11" name="TextBox 10"/>
          <p:cNvSpPr txBox="1"/>
          <p:nvPr/>
        </p:nvSpPr>
        <p:spPr>
          <a:xfrm>
            <a:off x="3280533" y="4298245"/>
            <a:ext cx="1108842" cy="375910"/>
          </a:xfrm>
          <a:prstGeom prst="rect">
            <a:avLst/>
          </a:prstGeom>
          <a:solidFill>
            <a:schemeClr val="accent1">
              <a:lumMod val="60000"/>
              <a:lumOff val="40000"/>
            </a:schemeClr>
          </a:solidFill>
        </p:spPr>
        <p:txBody>
          <a:bodyPr wrap="square" rtlCol="0">
            <a:spAutoFit/>
          </a:bodyPr>
          <a:lstStyle/>
          <a:p>
            <a:pPr algn="ctr"/>
            <a:r>
              <a:rPr lang="en-US" dirty="0" smtClean="0">
                <a:latin typeface="+mn-lt"/>
              </a:rPr>
              <a:t>Values</a:t>
            </a:r>
          </a:p>
        </p:txBody>
      </p:sp>
      <p:sp>
        <p:nvSpPr>
          <p:cNvPr id="12" name="TextBox 11"/>
          <p:cNvSpPr txBox="1"/>
          <p:nvPr/>
        </p:nvSpPr>
        <p:spPr>
          <a:xfrm>
            <a:off x="5483016" y="4309401"/>
            <a:ext cx="2366926" cy="369332"/>
          </a:xfrm>
          <a:prstGeom prst="rect">
            <a:avLst/>
          </a:prstGeom>
          <a:solidFill>
            <a:schemeClr val="accent1">
              <a:lumMod val="60000"/>
              <a:lumOff val="40000"/>
            </a:schemeClr>
          </a:solidFill>
        </p:spPr>
        <p:txBody>
          <a:bodyPr wrap="square" rtlCol="0">
            <a:spAutoFit/>
          </a:bodyPr>
          <a:lstStyle/>
          <a:p>
            <a:pPr algn="ctr"/>
            <a:r>
              <a:rPr lang="en-US" dirty="0" smtClean="0">
                <a:latin typeface="+mn-lt"/>
              </a:rPr>
              <a:t>Key Objectives</a:t>
            </a:r>
          </a:p>
        </p:txBody>
      </p:sp>
      <p:sp>
        <p:nvSpPr>
          <p:cNvPr id="13" name="TextBox 12"/>
          <p:cNvSpPr txBox="1"/>
          <p:nvPr/>
        </p:nvSpPr>
        <p:spPr>
          <a:xfrm>
            <a:off x="9647828" y="4252537"/>
            <a:ext cx="2366926" cy="369332"/>
          </a:xfrm>
          <a:prstGeom prst="rect">
            <a:avLst/>
          </a:prstGeom>
          <a:solidFill>
            <a:schemeClr val="accent1">
              <a:lumMod val="60000"/>
              <a:lumOff val="40000"/>
            </a:schemeClr>
          </a:solidFill>
        </p:spPr>
        <p:txBody>
          <a:bodyPr wrap="square" rtlCol="0">
            <a:spAutoFit/>
          </a:bodyPr>
          <a:lstStyle/>
          <a:p>
            <a:pPr algn="ctr"/>
            <a:r>
              <a:rPr lang="en-US" dirty="0" smtClean="0">
                <a:latin typeface="+mn-lt"/>
              </a:rPr>
              <a:t>Capabilities</a:t>
            </a:r>
          </a:p>
        </p:txBody>
      </p:sp>
      <p:sp>
        <p:nvSpPr>
          <p:cNvPr id="14" name="TextBox 13"/>
          <p:cNvSpPr txBox="1"/>
          <p:nvPr/>
        </p:nvSpPr>
        <p:spPr>
          <a:xfrm>
            <a:off x="1668696" y="3269093"/>
            <a:ext cx="1108842" cy="375910"/>
          </a:xfrm>
          <a:prstGeom prst="rect">
            <a:avLst/>
          </a:prstGeom>
          <a:noFill/>
        </p:spPr>
        <p:txBody>
          <a:bodyPr wrap="square" rtlCol="0">
            <a:spAutoFit/>
          </a:bodyPr>
          <a:lstStyle/>
          <a:p>
            <a:pPr algn="ctr"/>
            <a:r>
              <a:rPr lang="en-US" dirty="0" smtClean="0">
                <a:latin typeface="+mn-lt"/>
              </a:rPr>
              <a:t>Present</a:t>
            </a:r>
          </a:p>
        </p:txBody>
      </p:sp>
      <p:sp>
        <p:nvSpPr>
          <p:cNvPr id="15" name="TextBox 14"/>
          <p:cNvSpPr txBox="1"/>
          <p:nvPr/>
        </p:nvSpPr>
        <p:spPr>
          <a:xfrm>
            <a:off x="3287289" y="3265804"/>
            <a:ext cx="1108842" cy="375910"/>
          </a:xfrm>
          <a:prstGeom prst="rect">
            <a:avLst/>
          </a:prstGeom>
          <a:noFill/>
        </p:spPr>
        <p:txBody>
          <a:bodyPr wrap="square" rtlCol="0">
            <a:spAutoFit/>
          </a:bodyPr>
          <a:lstStyle/>
          <a:p>
            <a:pPr algn="ctr"/>
            <a:r>
              <a:rPr lang="en-US" dirty="0" smtClean="0">
                <a:latin typeface="+mn-lt"/>
              </a:rPr>
              <a:t>Identify</a:t>
            </a:r>
          </a:p>
        </p:txBody>
      </p:sp>
      <p:sp>
        <p:nvSpPr>
          <p:cNvPr id="16" name="TextBox 15"/>
          <p:cNvSpPr txBox="1"/>
          <p:nvPr/>
        </p:nvSpPr>
        <p:spPr>
          <a:xfrm>
            <a:off x="4905883" y="3282716"/>
            <a:ext cx="1108842" cy="369332"/>
          </a:xfrm>
          <a:prstGeom prst="rect">
            <a:avLst/>
          </a:prstGeom>
          <a:noFill/>
        </p:spPr>
        <p:txBody>
          <a:bodyPr wrap="square" rtlCol="0">
            <a:spAutoFit/>
          </a:bodyPr>
          <a:lstStyle/>
          <a:p>
            <a:pPr algn="ctr"/>
            <a:r>
              <a:rPr lang="en-US" dirty="0" smtClean="0">
                <a:latin typeface="+mn-lt"/>
              </a:rPr>
              <a:t>Develop</a:t>
            </a:r>
          </a:p>
        </p:txBody>
      </p:sp>
      <p:sp>
        <p:nvSpPr>
          <p:cNvPr id="17" name="TextBox 16"/>
          <p:cNvSpPr txBox="1"/>
          <p:nvPr/>
        </p:nvSpPr>
        <p:spPr>
          <a:xfrm>
            <a:off x="7505843" y="3282716"/>
            <a:ext cx="1108842" cy="369332"/>
          </a:xfrm>
          <a:prstGeom prst="rect">
            <a:avLst/>
          </a:prstGeom>
          <a:noFill/>
        </p:spPr>
        <p:txBody>
          <a:bodyPr wrap="square" rtlCol="0">
            <a:spAutoFit/>
          </a:bodyPr>
          <a:lstStyle/>
          <a:p>
            <a:pPr algn="ctr"/>
            <a:r>
              <a:rPr lang="en-US" dirty="0" smtClean="0">
                <a:latin typeface="+mn-lt"/>
              </a:rPr>
              <a:t>Develop</a:t>
            </a:r>
          </a:p>
        </p:txBody>
      </p:sp>
      <p:sp>
        <p:nvSpPr>
          <p:cNvPr id="18" name="TextBox 17"/>
          <p:cNvSpPr txBox="1"/>
          <p:nvPr/>
        </p:nvSpPr>
        <p:spPr>
          <a:xfrm>
            <a:off x="9636894" y="3265804"/>
            <a:ext cx="1108842" cy="375910"/>
          </a:xfrm>
          <a:prstGeom prst="rect">
            <a:avLst/>
          </a:prstGeom>
          <a:noFill/>
        </p:spPr>
        <p:txBody>
          <a:bodyPr wrap="square" rtlCol="0">
            <a:spAutoFit/>
          </a:bodyPr>
          <a:lstStyle/>
          <a:p>
            <a:pPr algn="ctr"/>
            <a:r>
              <a:rPr lang="en-US" dirty="0" smtClean="0">
                <a:latin typeface="+mn-lt"/>
              </a:rPr>
              <a:t>Identify</a:t>
            </a:r>
          </a:p>
        </p:txBody>
      </p:sp>
      <p:cxnSp>
        <p:nvCxnSpPr>
          <p:cNvPr id="20" name="Straight Arrow Connector 19"/>
          <p:cNvCxnSpPr>
            <a:stCxn id="5" idx="2"/>
            <a:endCxn id="14" idx="0"/>
          </p:cNvCxnSpPr>
          <p:nvPr/>
        </p:nvCxnSpPr>
        <p:spPr>
          <a:xfrm flipH="1">
            <a:off x="2223117" y="2482820"/>
            <a:ext cx="1618594" cy="78627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2"/>
            <a:endCxn id="15" idx="0"/>
          </p:cNvCxnSpPr>
          <p:nvPr/>
        </p:nvCxnSpPr>
        <p:spPr>
          <a:xfrm flipH="1">
            <a:off x="3841710" y="2482820"/>
            <a:ext cx="1" cy="782984"/>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16" idx="0"/>
          </p:cNvCxnSpPr>
          <p:nvPr/>
        </p:nvCxnSpPr>
        <p:spPr>
          <a:xfrm>
            <a:off x="3841711" y="2482820"/>
            <a:ext cx="1618593" cy="79989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10" idx="0"/>
          </p:cNvCxnSpPr>
          <p:nvPr/>
        </p:nvCxnSpPr>
        <p:spPr>
          <a:xfrm flipH="1">
            <a:off x="1353660" y="3645003"/>
            <a:ext cx="869457" cy="653242"/>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2"/>
            <a:endCxn id="11" idx="0"/>
          </p:cNvCxnSpPr>
          <p:nvPr/>
        </p:nvCxnSpPr>
        <p:spPr>
          <a:xfrm flipH="1">
            <a:off x="3834954" y="3641714"/>
            <a:ext cx="6756" cy="656531"/>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2"/>
            <a:endCxn id="12" idx="0"/>
          </p:cNvCxnSpPr>
          <p:nvPr/>
        </p:nvCxnSpPr>
        <p:spPr>
          <a:xfrm>
            <a:off x="5460304" y="3652048"/>
            <a:ext cx="1206175" cy="65735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7" idx="2"/>
            <a:endCxn id="12" idx="0"/>
          </p:cNvCxnSpPr>
          <p:nvPr/>
        </p:nvCxnSpPr>
        <p:spPr>
          <a:xfrm flipH="1">
            <a:off x="6666479" y="3652048"/>
            <a:ext cx="1393785" cy="65735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8" idx="2"/>
            <a:endCxn id="13" idx="0"/>
          </p:cNvCxnSpPr>
          <p:nvPr/>
        </p:nvCxnSpPr>
        <p:spPr>
          <a:xfrm>
            <a:off x="10191315" y="3641714"/>
            <a:ext cx="639976" cy="61082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54785" y="1242712"/>
            <a:ext cx="11213160" cy="4093375"/>
          </a:xfrm>
          <a:prstGeom prst="rect">
            <a:avLst/>
          </a:prstGeom>
          <a:noFill/>
          <a:ln>
            <a:solidFill>
              <a:schemeClr val="tx1"/>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mtClean="0"/>
          </a:p>
        </p:txBody>
      </p:sp>
      <p:cxnSp>
        <p:nvCxnSpPr>
          <p:cNvPr id="49" name="Straight Arrow Connector 48"/>
          <p:cNvCxnSpPr>
            <a:stCxn id="9" idx="2"/>
            <a:endCxn id="17" idx="0"/>
          </p:cNvCxnSpPr>
          <p:nvPr/>
        </p:nvCxnSpPr>
        <p:spPr>
          <a:xfrm flipH="1">
            <a:off x="8060264" y="2344320"/>
            <a:ext cx="1130013" cy="93839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9" idx="2"/>
            <a:endCxn id="18" idx="0"/>
          </p:cNvCxnSpPr>
          <p:nvPr/>
        </p:nvCxnSpPr>
        <p:spPr>
          <a:xfrm>
            <a:off x="9190277" y="2344320"/>
            <a:ext cx="1001038" cy="921484"/>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54785" y="5005269"/>
            <a:ext cx="2392543" cy="369332"/>
          </a:xfrm>
          <a:prstGeom prst="rect">
            <a:avLst/>
          </a:prstGeom>
          <a:noFill/>
        </p:spPr>
        <p:txBody>
          <a:bodyPr wrap="square" rtlCol="0">
            <a:spAutoFit/>
          </a:bodyPr>
          <a:lstStyle/>
          <a:p>
            <a:r>
              <a:rPr lang="en-US" dirty="0" smtClean="0">
                <a:latin typeface="+mn-lt"/>
              </a:rPr>
              <a:t>Business Viewpoint</a:t>
            </a:r>
          </a:p>
        </p:txBody>
      </p:sp>
      <p:sp>
        <p:nvSpPr>
          <p:cNvPr id="58" name="TextBox 57"/>
          <p:cNvSpPr txBox="1"/>
          <p:nvPr/>
        </p:nvSpPr>
        <p:spPr>
          <a:xfrm>
            <a:off x="554784" y="5358804"/>
            <a:ext cx="2392543" cy="369332"/>
          </a:xfrm>
          <a:prstGeom prst="rect">
            <a:avLst/>
          </a:prstGeom>
          <a:noFill/>
        </p:spPr>
        <p:txBody>
          <a:bodyPr wrap="square" rtlCol="0">
            <a:spAutoFit/>
          </a:bodyPr>
          <a:lstStyle/>
          <a:p>
            <a:r>
              <a:rPr lang="en-US" dirty="0" smtClean="0">
                <a:latin typeface="+mn-lt"/>
              </a:rPr>
              <a:t>Usage Viewpoint</a:t>
            </a:r>
          </a:p>
        </p:txBody>
      </p:sp>
      <p:sp>
        <p:nvSpPr>
          <p:cNvPr id="59" name="TextBox 58"/>
          <p:cNvSpPr txBox="1"/>
          <p:nvPr/>
        </p:nvSpPr>
        <p:spPr>
          <a:xfrm>
            <a:off x="6099160" y="5716524"/>
            <a:ext cx="1108842" cy="369332"/>
          </a:xfrm>
          <a:prstGeom prst="rect">
            <a:avLst/>
          </a:prstGeom>
          <a:noFill/>
        </p:spPr>
        <p:txBody>
          <a:bodyPr wrap="square" rtlCol="0">
            <a:spAutoFit/>
          </a:bodyPr>
          <a:lstStyle/>
          <a:p>
            <a:pPr algn="ctr"/>
            <a:r>
              <a:rPr lang="en-US" dirty="0" smtClean="0">
                <a:latin typeface="+mn-lt"/>
              </a:rPr>
              <a:t>Derive</a:t>
            </a:r>
          </a:p>
        </p:txBody>
      </p:sp>
      <p:sp>
        <p:nvSpPr>
          <p:cNvPr id="60" name="TextBox 59"/>
          <p:cNvSpPr txBox="1"/>
          <p:nvPr/>
        </p:nvSpPr>
        <p:spPr>
          <a:xfrm>
            <a:off x="7837044" y="5460051"/>
            <a:ext cx="2199566" cy="646331"/>
          </a:xfrm>
          <a:prstGeom prst="rect">
            <a:avLst/>
          </a:prstGeom>
          <a:noFill/>
        </p:spPr>
        <p:txBody>
          <a:bodyPr wrap="square" rtlCol="0">
            <a:spAutoFit/>
          </a:bodyPr>
          <a:lstStyle/>
          <a:p>
            <a:pPr algn="ctr"/>
            <a:r>
              <a:rPr lang="en-US" dirty="0" smtClean="0">
                <a:latin typeface="+mn-lt"/>
              </a:rPr>
              <a:t>System Requirements</a:t>
            </a:r>
          </a:p>
        </p:txBody>
      </p:sp>
      <p:cxnSp>
        <p:nvCxnSpPr>
          <p:cNvPr id="61" name="Straight Arrow Connector 60"/>
          <p:cNvCxnSpPr>
            <a:stCxn id="12" idx="2"/>
            <a:endCxn id="59" idx="0"/>
          </p:cNvCxnSpPr>
          <p:nvPr/>
        </p:nvCxnSpPr>
        <p:spPr>
          <a:xfrm flipH="1">
            <a:off x="6653581" y="4678733"/>
            <a:ext cx="12898" cy="1037791"/>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2" idx="2"/>
            <a:endCxn id="60" idx="0"/>
          </p:cNvCxnSpPr>
          <p:nvPr/>
        </p:nvCxnSpPr>
        <p:spPr>
          <a:xfrm>
            <a:off x="6666479" y="4678733"/>
            <a:ext cx="2270348" cy="781318"/>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3" idx="2"/>
            <a:endCxn id="60" idx="0"/>
          </p:cNvCxnSpPr>
          <p:nvPr/>
        </p:nvCxnSpPr>
        <p:spPr>
          <a:xfrm flipH="1">
            <a:off x="8936827" y="4621869"/>
            <a:ext cx="1894464" cy="838182"/>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784" y="6157255"/>
            <a:ext cx="11254191" cy="280440"/>
          </a:xfrm>
          <a:prstGeom prst="rect">
            <a:avLst/>
          </a:prstGeom>
        </p:spPr>
      </p:pic>
    </p:spTree>
    <p:extLst>
      <p:ext uri="{BB962C8B-B14F-4D97-AF65-F5344CB8AC3E}">
        <p14:creationId xmlns:p14="http://schemas.microsoft.com/office/powerpoint/2010/main" val="33612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d730ee3c-4358-4b5b-8bdc-9bd6597b5590"/>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e34e33b-b2d0-4534-8b84-8f528531281c"/>
</p:tagLst>
</file>

<file path=ppt/tags/tag3.xml><?xml version="1.0" encoding="utf-8"?>
<p:tagLst xmlns:a="http://schemas.openxmlformats.org/drawingml/2006/main" xmlns:r="http://schemas.openxmlformats.org/officeDocument/2006/relationships" xmlns:p="http://schemas.openxmlformats.org/presentationml/2006/main">
  <p:tag name="OFFISYNC_SLIDE_GUID" val="9a559934-1439-4f1f-992e-f72aad73ca6d"/>
</p:tagLst>
</file>

<file path=ppt/tags/tag4.xml><?xml version="1.0" encoding="utf-8"?>
<p:tagLst xmlns:a="http://schemas.openxmlformats.org/drawingml/2006/main" xmlns:r="http://schemas.openxmlformats.org/officeDocument/2006/relationships" xmlns:p="http://schemas.openxmlformats.org/presentationml/2006/main">
  <p:tag name="OFFISYNC_SLIDE_GUID" val="7ea56633-cee2-4330-9d5a-baf342b73f2c"/>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F52B4994-7D90-41AA-A5BE-6E6B632FC321}">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4399140193001&quot;,&quot;values&quot;:{},&quot;data&quot;:{&quot;uri&quot;:&quot;players.brightcove.net/734546229001/default_default/index.html?videoId=4399140193001&quot;},&quot;secure&quot;:false}],&quot;name&quot;:&quot;players.brightcove.net/734546229001/default_default/index.html?videoId=4399140193001&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41313</TotalTime>
  <Words>2266</Words>
  <Application>Microsoft Office PowerPoint</Application>
  <PresentationFormat>Widescreen</PresentationFormat>
  <Paragraphs>557</Paragraphs>
  <Slides>25</Slides>
  <Notes>25</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ＭＳ Ｐゴシック</vt:lpstr>
      <vt:lpstr>.AppleSystemUIFont</vt:lpstr>
      <vt:lpstr>Arial</vt:lpstr>
      <vt:lpstr>Arial Black</vt:lpstr>
      <vt:lpstr>Calibri</vt:lpstr>
      <vt:lpstr>Intel Clear</vt:lpstr>
      <vt:lpstr>Intel Clear Light</vt:lpstr>
      <vt:lpstr>Intel Clear Pro</vt:lpstr>
      <vt:lpstr>Neo Sans Intel</vt:lpstr>
      <vt:lpstr>Wingdings</vt:lpstr>
      <vt:lpstr>2_Intel 20150715</vt:lpstr>
      <vt:lpstr>3_Intel 20150715</vt:lpstr>
      <vt:lpstr>PowerPoint Presentation</vt:lpstr>
      <vt:lpstr>Legal Notices and Disclaimers</vt:lpstr>
      <vt:lpstr>Introduction Video</vt:lpstr>
      <vt:lpstr>Introduction Video</vt:lpstr>
      <vt:lpstr>Formalizing the Industrial  Internet of Things</vt:lpstr>
      <vt:lpstr>Addressing Environment Complexity</vt:lpstr>
      <vt:lpstr>INDUSTRIAL INTERNET REFERENCE ARCHITECTURE </vt:lpstr>
      <vt:lpstr>PowerPoint Presentation</vt:lpstr>
      <vt:lpstr>Business and Usage Viewpoints</vt:lpstr>
      <vt:lpstr>Functional Viewpoint</vt:lpstr>
      <vt:lpstr>Control Domain</vt:lpstr>
      <vt:lpstr>Operations Domain</vt:lpstr>
      <vt:lpstr>Information Domain</vt:lpstr>
      <vt:lpstr>CROSSCUTTING FUNCTIONS AND SYSTEM CHARACTERISTICS</vt:lpstr>
      <vt:lpstr>Application Domain</vt:lpstr>
      <vt:lpstr>AN evolution toward Smart Factory</vt:lpstr>
      <vt:lpstr>Intelligently use existing production data</vt:lpstr>
      <vt:lpstr>FUNCTIONAL DOMAINS &amp; COMPUTATIONAL DEPLOYMENT PATTERNS Edge</vt:lpstr>
      <vt:lpstr>multi-tier ot-it STRUCTURE</vt:lpstr>
      <vt:lpstr>GENERALIZE Platform for Industrial Control ApplicatioNS</vt:lpstr>
      <vt:lpstr>GENERALIZE Platform for Industrial Control Applications</vt:lpstr>
      <vt:lpstr>Problematic of INDUSTRY 4.0 Multi-Tier transformation</vt:lpstr>
      <vt:lpstr>PowerPoint Presentation</vt:lpstr>
      <vt:lpstr>Digital Twin</vt:lpstr>
      <vt:lpstr>Themes of the Industrial Internet of things</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CTPClassification=CTP_PUBLIC:VisualMarkings=, CTPClassification=CTP_IC:VisualMarkings=, CTPClassification=CTP_IC, CTPClassification=CTP_NT</cp:keywords>
  <cp:lastModifiedBy>Holmlund, Daniel W</cp:lastModifiedBy>
  <cp:revision>275</cp:revision>
  <cp:lastPrinted>2017-10-19T22:21:42Z</cp:lastPrinted>
  <dcterms:created xsi:type="dcterms:W3CDTF">2017-08-17T18:19:10Z</dcterms:created>
  <dcterms:modified xsi:type="dcterms:W3CDTF">2018-09-06T19:31:08Z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1ad6047b-371d-445a-b1b7-4042415369b6</vt:lpwstr>
  </property>
  <property fmtid="{D5CDD505-2E9C-101B-9397-08002B2CF9AE}" pid="3" name="CTP_TimeStamp">
    <vt:lpwstr>2018-09-06 19:31:07Z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